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4" r:id="rId2"/>
    <p:sldId id="256" r:id="rId3"/>
    <p:sldId id="323" r:id="rId4"/>
    <p:sldId id="257" r:id="rId5"/>
    <p:sldId id="258" r:id="rId6"/>
    <p:sldId id="259" r:id="rId7"/>
    <p:sldId id="264" r:id="rId8"/>
    <p:sldId id="261" r:id="rId9"/>
    <p:sldId id="262" r:id="rId10"/>
    <p:sldId id="263" r:id="rId11"/>
    <p:sldId id="276" r:id="rId12"/>
    <p:sldId id="275" r:id="rId13"/>
    <p:sldId id="265" r:id="rId14"/>
    <p:sldId id="268" r:id="rId15"/>
    <p:sldId id="266" r:id="rId16"/>
    <p:sldId id="271" r:id="rId17"/>
    <p:sldId id="335" r:id="rId18"/>
    <p:sldId id="336" r:id="rId19"/>
    <p:sldId id="260" r:id="rId20"/>
    <p:sldId id="272" r:id="rId21"/>
    <p:sldId id="274" r:id="rId22"/>
    <p:sldId id="279" r:id="rId23"/>
    <p:sldId id="325" r:id="rId24"/>
    <p:sldId id="277" r:id="rId25"/>
    <p:sldId id="278" r:id="rId26"/>
    <p:sldId id="326" r:id="rId27"/>
    <p:sldId id="280" r:id="rId28"/>
    <p:sldId id="281" r:id="rId29"/>
    <p:sldId id="282" r:id="rId30"/>
    <p:sldId id="283" r:id="rId31"/>
    <p:sldId id="284" r:id="rId32"/>
    <p:sldId id="285" r:id="rId33"/>
    <p:sldId id="287" r:id="rId34"/>
    <p:sldId id="289" r:id="rId35"/>
    <p:sldId id="329" r:id="rId36"/>
    <p:sldId id="291" r:id="rId37"/>
    <p:sldId id="297" r:id="rId38"/>
    <p:sldId id="338" r:id="rId39"/>
    <p:sldId id="339" r:id="rId40"/>
    <p:sldId id="292" r:id="rId41"/>
    <p:sldId id="293" r:id="rId42"/>
    <p:sldId id="330" r:id="rId43"/>
    <p:sldId id="294" r:id="rId44"/>
    <p:sldId id="295" r:id="rId45"/>
    <p:sldId id="296" r:id="rId46"/>
    <p:sldId id="340" r:id="rId47"/>
    <p:sldId id="298" r:id="rId48"/>
    <p:sldId id="299" r:id="rId49"/>
    <p:sldId id="300" r:id="rId50"/>
    <p:sldId id="301" r:id="rId51"/>
    <p:sldId id="302" r:id="rId52"/>
    <p:sldId id="304" r:id="rId53"/>
    <p:sldId id="305" r:id="rId54"/>
    <p:sldId id="332" r:id="rId55"/>
    <p:sldId id="306" r:id="rId56"/>
    <p:sldId id="307" r:id="rId57"/>
    <p:sldId id="311" r:id="rId58"/>
    <p:sldId id="308" r:id="rId59"/>
    <p:sldId id="309" r:id="rId60"/>
    <p:sldId id="312" r:id="rId61"/>
    <p:sldId id="310" r:id="rId62"/>
    <p:sldId id="314" r:id="rId63"/>
    <p:sldId id="313" r:id="rId64"/>
    <p:sldId id="315" r:id="rId65"/>
    <p:sldId id="337" r:id="rId66"/>
    <p:sldId id="316" r:id="rId67"/>
    <p:sldId id="317" r:id="rId68"/>
    <p:sldId id="318" r:id="rId69"/>
    <p:sldId id="319" r:id="rId70"/>
    <p:sldId id="321" r:id="rId71"/>
    <p:sldId id="322" r:id="rId72"/>
    <p:sldId id="320"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0" d="100"/>
          <a:sy n="70" d="100"/>
        </p:scale>
        <p:origin x="-1572" y="-468"/>
      </p:cViewPr>
      <p:guideLst>
        <p:guide orient="horz" pos="2160"/>
        <p:guide pos="2880"/>
      </p:guideLst>
    </p:cSldViewPr>
  </p:slideViewPr>
  <p:notesTextViewPr>
    <p:cViewPr>
      <p:scale>
        <a:sx n="1" d="1"/>
        <a:sy n="1" d="1"/>
      </p:scale>
      <p:origin x="0" y="0"/>
    </p:cViewPr>
  </p:notesTextViewPr>
  <p:sorterViewPr>
    <p:cViewPr>
      <p:scale>
        <a:sx n="100" d="100"/>
        <a:sy n="100" d="100"/>
      </p:scale>
      <p:origin x="0" y="114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7F91D6-ABED-4A1B-9B90-291B515839F5}" type="datetimeFigureOut">
              <a:rPr lang="en-US" smtClean="0"/>
              <a:t>10/24/2013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694BC-624A-4889-BF18-E2A1E3AE5112}" type="slidenum">
              <a:rPr lang="en-US" smtClean="0"/>
              <a:t>‹#›</a:t>
            </a:fld>
            <a:endParaRPr lang="en-US"/>
          </a:p>
        </p:txBody>
      </p:sp>
    </p:spTree>
    <p:extLst>
      <p:ext uri="{BB962C8B-B14F-4D97-AF65-F5344CB8AC3E}">
        <p14:creationId xmlns:p14="http://schemas.microsoft.com/office/powerpoint/2010/main" val="2419026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7F91D6-ABED-4A1B-9B90-291B515839F5}" type="datetimeFigureOut">
              <a:rPr lang="en-US" smtClean="0"/>
              <a:t>10/24/2013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694BC-624A-4889-BF18-E2A1E3AE5112}" type="slidenum">
              <a:rPr lang="en-US" smtClean="0"/>
              <a:t>‹#›</a:t>
            </a:fld>
            <a:endParaRPr lang="en-US"/>
          </a:p>
        </p:txBody>
      </p:sp>
    </p:spTree>
    <p:extLst>
      <p:ext uri="{BB962C8B-B14F-4D97-AF65-F5344CB8AC3E}">
        <p14:creationId xmlns:p14="http://schemas.microsoft.com/office/powerpoint/2010/main" val="963701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7F91D6-ABED-4A1B-9B90-291B515839F5}" type="datetimeFigureOut">
              <a:rPr lang="en-US" smtClean="0"/>
              <a:t>10/24/2013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694BC-624A-4889-BF18-E2A1E3AE5112}" type="slidenum">
              <a:rPr lang="en-US" smtClean="0"/>
              <a:t>‹#›</a:t>
            </a:fld>
            <a:endParaRPr lang="en-US"/>
          </a:p>
        </p:txBody>
      </p:sp>
    </p:spTree>
    <p:extLst>
      <p:ext uri="{BB962C8B-B14F-4D97-AF65-F5344CB8AC3E}">
        <p14:creationId xmlns:p14="http://schemas.microsoft.com/office/powerpoint/2010/main" val="4023140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7F91D6-ABED-4A1B-9B90-291B515839F5}" type="datetimeFigureOut">
              <a:rPr lang="en-US" smtClean="0"/>
              <a:t>10/24/2013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694BC-624A-4889-BF18-E2A1E3AE5112}" type="slidenum">
              <a:rPr lang="en-US" smtClean="0"/>
              <a:t>‹#›</a:t>
            </a:fld>
            <a:endParaRPr lang="en-US"/>
          </a:p>
        </p:txBody>
      </p:sp>
    </p:spTree>
    <p:extLst>
      <p:ext uri="{BB962C8B-B14F-4D97-AF65-F5344CB8AC3E}">
        <p14:creationId xmlns:p14="http://schemas.microsoft.com/office/powerpoint/2010/main" val="3722176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7F91D6-ABED-4A1B-9B90-291B515839F5}" type="datetimeFigureOut">
              <a:rPr lang="en-US" smtClean="0"/>
              <a:t>10/24/2013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694BC-624A-4889-BF18-E2A1E3AE5112}" type="slidenum">
              <a:rPr lang="en-US" smtClean="0"/>
              <a:t>‹#›</a:t>
            </a:fld>
            <a:endParaRPr lang="en-US"/>
          </a:p>
        </p:txBody>
      </p:sp>
    </p:spTree>
    <p:extLst>
      <p:ext uri="{BB962C8B-B14F-4D97-AF65-F5344CB8AC3E}">
        <p14:creationId xmlns:p14="http://schemas.microsoft.com/office/powerpoint/2010/main" val="3737775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7F91D6-ABED-4A1B-9B90-291B515839F5}" type="datetimeFigureOut">
              <a:rPr lang="en-US" smtClean="0"/>
              <a:t>10/24/2013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C694BC-624A-4889-BF18-E2A1E3AE5112}" type="slidenum">
              <a:rPr lang="en-US" smtClean="0"/>
              <a:t>‹#›</a:t>
            </a:fld>
            <a:endParaRPr lang="en-US"/>
          </a:p>
        </p:txBody>
      </p:sp>
    </p:spTree>
    <p:extLst>
      <p:ext uri="{BB962C8B-B14F-4D97-AF65-F5344CB8AC3E}">
        <p14:creationId xmlns:p14="http://schemas.microsoft.com/office/powerpoint/2010/main" val="276075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7F91D6-ABED-4A1B-9B90-291B515839F5}" type="datetimeFigureOut">
              <a:rPr lang="en-US" smtClean="0"/>
              <a:t>10/24/2013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C694BC-624A-4889-BF18-E2A1E3AE5112}" type="slidenum">
              <a:rPr lang="en-US" smtClean="0"/>
              <a:t>‹#›</a:t>
            </a:fld>
            <a:endParaRPr lang="en-US"/>
          </a:p>
        </p:txBody>
      </p:sp>
    </p:spTree>
    <p:extLst>
      <p:ext uri="{BB962C8B-B14F-4D97-AF65-F5344CB8AC3E}">
        <p14:creationId xmlns:p14="http://schemas.microsoft.com/office/powerpoint/2010/main" val="4224085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7F91D6-ABED-4A1B-9B90-291B515839F5}" type="datetimeFigureOut">
              <a:rPr lang="en-US" smtClean="0"/>
              <a:t>10/24/2013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C694BC-624A-4889-BF18-E2A1E3AE5112}" type="slidenum">
              <a:rPr lang="en-US" smtClean="0"/>
              <a:t>‹#›</a:t>
            </a:fld>
            <a:endParaRPr lang="en-US"/>
          </a:p>
        </p:txBody>
      </p:sp>
    </p:spTree>
    <p:extLst>
      <p:ext uri="{BB962C8B-B14F-4D97-AF65-F5344CB8AC3E}">
        <p14:creationId xmlns:p14="http://schemas.microsoft.com/office/powerpoint/2010/main" val="723833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7F91D6-ABED-4A1B-9B90-291B515839F5}" type="datetimeFigureOut">
              <a:rPr lang="en-US" smtClean="0"/>
              <a:t>10/24/2013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C694BC-624A-4889-BF18-E2A1E3AE5112}" type="slidenum">
              <a:rPr lang="en-US" smtClean="0"/>
              <a:t>‹#›</a:t>
            </a:fld>
            <a:endParaRPr lang="en-US"/>
          </a:p>
        </p:txBody>
      </p:sp>
    </p:spTree>
    <p:extLst>
      <p:ext uri="{BB962C8B-B14F-4D97-AF65-F5344CB8AC3E}">
        <p14:creationId xmlns:p14="http://schemas.microsoft.com/office/powerpoint/2010/main" val="355013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7F91D6-ABED-4A1B-9B90-291B515839F5}" type="datetimeFigureOut">
              <a:rPr lang="en-US" smtClean="0"/>
              <a:t>10/24/2013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C694BC-624A-4889-BF18-E2A1E3AE5112}" type="slidenum">
              <a:rPr lang="en-US" smtClean="0"/>
              <a:t>‹#›</a:t>
            </a:fld>
            <a:endParaRPr lang="en-US"/>
          </a:p>
        </p:txBody>
      </p:sp>
    </p:spTree>
    <p:extLst>
      <p:ext uri="{BB962C8B-B14F-4D97-AF65-F5344CB8AC3E}">
        <p14:creationId xmlns:p14="http://schemas.microsoft.com/office/powerpoint/2010/main" val="4097534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7F91D6-ABED-4A1B-9B90-291B515839F5}" type="datetimeFigureOut">
              <a:rPr lang="en-US" smtClean="0"/>
              <a:t>10/24/2013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C694BC-624A-4889-BF18-E2A1E3AE5112}" type="slidenum">
              <a:rPr lang="en-US" smtClean="0"/>
              <a:t>‹#›</a:t>
            </a:fld>
            <a:endParaRPr lang="en-US"/>
          </a:p>
        </p:txBody>
      </p:sp>
    </p:spTree>
    <p:extLst>
      <p:ext uri="{BB962C8B-B14F-4D97-AF65-F5344CB8AC3E}">
        <p14:creationId xmlns:p14="http://schemas.microsoft.com/office/powerpoint/2010/main" val="3162240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F91D6-ABED-4A1B-9B90-291B515839F5}" type="datetimeFigureOut">
              <a:rPr lang="en-US" smtClean="0"/>
              <a:t>10/24/2013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694BC-624A-4889-BF18-E2A1E3AE5112}" type="slidenum">
              <a:rPr lang="en-US" smtClean="0"/>
              <a:t>‹#›</a:t>
            </a:fld>
            <a:endParaRPr lang="en-US"/>
          </a:p>
        </p:txBody>
      </p:sp>
    </p:spTree>
    <p:extLst>
      <p:ext uri="{BB962C8B-B14F-4D97-AF65-F5344CB8AC3E}">
        <p14:creationId xmlns:p14="http://schemas.microsoft.com/office/powerpoint/2010/main" val="3707284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pololu.com/docs/pdf/0J40/maestro.pdf" TargetMode="External"/><Relationship Id="rId2" Type="http://schemas.openxmlformats.org/officeDocument/2006/relationships/hyperlink" Target="http://www.pololu.com/docs/0J40" TargetMode="External"/><Relationship Id="rId1" Type="http://schemas.openxmlformats.org/officeDocument/2006/relationships/slideLayout" Target="../slideLayouts/slideLayout2.xml"/><Relationship Id="rId4" Type="http://schemas.openxmlformats.org/officeDocument/2006/relationships/hyperlink" Target="http://www.pololu.com/catalog/product/1350/resource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instructables.com/member/talk2bruce/"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www.pololu.com/docs/0J40"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instructables.com/files/deriv/FCQ/W6IT/GJQED7IX/FCQW6ITGJQED7IX.LARGE.jpg"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pololu.com/docs/0J40/7.a"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www.instructables.com/files/deriv/FRZ/A5PG/GJQEKGO7/FRZA5PGGJQEKGO7.LARGE.jp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instructables.com/files/deriv/F38/OPAE/GJQEJID4/F38OPAEGJQEJID4.LARGE.jpg" TargetMode="External"/><Relationship Id="rId2" Type="http://schemas.openxmlformats.org/officeDocument/2006/relationships/hyperlink" Target="http://www.instructables.com/files/deriv/FNM/YC5O/GJQE91BE/FNMYC5OGJQE91BE.LARGE.jpg" TargetMode="External"/><Relationship Id="rId1" Type="http://schemas.openxmlformats.org/officeDocument/2006/relationships/slideLayout" Target="../slideLayouts/slideLayout2.xml"/><Relationship Id="rId4" Type="http://schemas.openxmlformats.org/officeDocument/2006/relationships/hyperlink" Target="http://www.instructables.com/files/deriv/FBR/88BX/GK3TO1P8/FBR88BXGK3TO1P8.LARGE.jpg"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3.towerhobbies.com/cgi-bin/wti0001p?&amp;I=LXUK84&amp;P=ML" TargetMode="External"/><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www3.towerhobbies.com/cgi-bin/wti0001p?&amp;I=LXTSJ1&amp;P=7" TargetMode="External"/><Relationship Id="rId5" Type="http://schemas.openxmlformats.org/officeDocument/2006/relationships/hyperlink" Target="http://www.sparkfun.com/products/9664" TargetMode="External"/><Relationship Id="rId4" Type="http://schemas.openxmlformats.org/officeDocument/2006/relationships/hyperlink" Target="http://www.pololu.com/catalog/product/135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0"/>
            <a:ext cx="7772400" cy="2003425"/>
          </a:xfrm>
        </p:spPr>
        <p:txBody>
          <a:bodyPr>
            <a:noAutofit/>
          </a:bodyPr>
          <a:lstStyle/>
          <a:p>
            <a:r>
              <a:rPr lang="en-US" sz="6000" b="1" dirty="0" smtClean="0">
                <a:solidFill>
                  <a:srgbClr val="FF0000"/>
                </a:solidFill>
                <a:effectLst>
                  <a:outerShdw blurRad="38100" dist="38100" dir="2700000" algn="tl">
                    <a:srgbClr val="000000">
                      <a:alpha val="43137"/>
                    </a:srgbClr>
                  </a:outerShdw>
                </a:effectLst>
              </a:rPr>
              <a:t>Robot Theatre Design for absolute beginners</a:t>
            </a:r>
            <a:endParaRPr lang="en-US" sz="6000" b="1" dirty="0">
              <a:solidFill>
                <a:srgbClr val="FF00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normAutofit fontScale="85000" lnSpcReduction="10000"/>
          </a:bodyPr>
          <a:lstStyle/>
          <a:p>
            <a:r>
              <a:rPr lang="en-US" dirty="0" smtClean="0"/>
              <a:t>Sorry if these slides insult you for being too easy and naïve, but last quarter </a:t>
            </a:r>
            <a:r>
              <a:rPr lang="en-US" dirty="0" smtClean="0"/>
              <a:t>the students  in this class </a:t>
            </a:r>
            <a:r>
              <a:rPr lang="en-US" dirty="0" smtClean="0"/>
              <a:t>asked me for such </a:t>
            </a:r>
            <a:r>
              <a:rPr lang="en-US" dirty="0" smtClean="0"/>
              <a:t>elementary slides as a help in projects and </a:t>
            </a:r>
            <a:r>
              <a:rPr lang="en-US" dirty="0" err="1" smtClean="0"/>
              <a:t>homeworks</a:t>
            </a:r>
            <a:r>
              <a:rPr lang="en-US" dirty="0" smtClean="0"/>
              <a:t>.</a:t>
            </a:r>
            <a:endParaRPr lang="en-US" dirty="0"/>
          </a:p>
        </p:txBody>
      </p:sp>
    </p:spTree>
    <p:extLst>
      <p:ext uri="{BB962C8B-B14F-4D97-AF65-F5344CB8AC3E}">
        <p14:creationId xmlns:p14="http://schemas.microsoft.com/office/powerpoint/2010/main" val="2936992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54" t="44403" r="41320" b="13111"/>
          <a:stretch/>
        </p:blipFill>
        <p:spPr bwMode="auto">
          <a:xfrm>
            <a:off x="0" y="846872"/>
            <a:ext cx="9144000" cy="6021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26158" y="199172"/>
            <a:ext cx="9144000" cy="6477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sz="1600" dirty="0" smtClean="0"/>
          </a:p>
          <a:p>
            <a:r>
              <a:rPr lang="en-US" sz="1600" dirty="0" smtClean="0"/>
              <a:t>Two 1" pieces of Heat Shrink Tubing (alternatively, you can use electrical tape).</a:t>
            </a:r>
            <a:endParaRPr lang="en-US" sz="1600" dirty="0" smtClean="0"/>
          </a:p>
        </p:txBody>
      </p:sp>
    </p:spTree>
    <p:extLst>
      <p:ext uri="{BB962C8B-B14F-4D97-AF65-F5344CB8AC3E}">
        <p14:creationId xmlns:p14="http://schemas.microsoft.com/office/powerpoint/2010/main" val="1656135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3340" y="1706088"/>
            <a:ext cx="8686800" cy="4724400"/>
          </a:xfrm>
        </p:spPr>
        <p:txBody>
          <a:bodyPr>
            <a:noAutofit/>
          </a:bodyPr>
          <a:lstStyle/>
          <a:p>
            <a:r>
              <a:rPr lang="en-US" sz="4800" b="1" dirty="0" smtClean="0">
                <a:solidFill>
                  <a:srgbClr val="FF0000"/>
                </a:solidFill>
                <a:effectLst>
                  <a:outerShdw blurRad="38100" dist="38100" dir="2700000" algn="tl">
                    <a:srgbClr val="000000">
                      <a:alpha val="43137"/>
                    </a:srgbClr>
                  </a:outerShdw>
                </a:effectLst>
              </a:rPr>
              <a:t>Grover Himself:</a:t>
            </a:r>
            <a:r>
              <a:rPr lang="en-US" sz="2400" dirty="0" smtClean="0">
                <a:effectLst/>
              </a:rPr>
              <a:t/>
            </a:r>
            <a:br>
              <a:rPr lang="en-US" sz="2400" dirty="0" smtClean="0">
                <a:effectLst/>
              </a:rPr>
            </a:br>
            <a:endParaRPr lang="en-US" sz="2400" dirty="0" smtClean="0">
              <a:effectLst/>
            </a:endParaRPr>
          </a:p>
          <a:p>
            <a:pPr marL="514350" indent="-514350">
              <a:buFont typeface="+mj-lt"/>
              <a:buAutoNum type="arabicPeriod"/>
            </a:pPr>
            <a:r>
              <a:rPr lang="en-US" dirty="0" smtClean="0">
                <a:effectLst/>
              </a:rPr>
              <a:t>One 5 - 6" Grover finger puppet.</a:t>
            </a:r>
          </a:p>
          <a:p>
            <a:pPr marL="514350" indent="-514350">
              <a:buFont typeface="+mj-lt"/>
              <a:buAutoNum type="arabicPeriod"/>
            </a:pPr>
            <a:r>
              <a:rPr lang="en-US" dirty="0" smtClean="0">
                <a:effectLst/>
              </a:rPr>
              <a:t>Four 1/4"-20 hex nuts (these will be used to add weight to Grover)</a:t>
            </a:r>
          </a:p>
          <a:p>
            <a:pPr marL="514350" indent="-514350">
              <a:buFont typeface="+mj-lt"/>
              <a:buAutoNum type="arabicPeriod"/>
            </a:pPr>
            <a:r>
              <a:rPr lang="en-US" dirty="0" smtClean="0">
                <a:effectLst/>
              </a:rPr>
              <a:t>One small (1") safety pin (this will be use to help hold the weights inside Grover.)</a:t>
            </a:r>
          </a:p>
        </p:txBody>
      </p:sp>
      <p:sp>
        <p:nvSpPr>
          <p:cNvPr id="4" name="Content Placeholder 2"/>
          <p:cNvSpPr txBox="1">
            <a:spLocks/>
          </p:cNvSpPr>
          <p:nvPr/>
        </p:nvSpPr>
        <p:spPr>
          <a:xfrm>
            <a:off x="201881" y="0"/>
            <a:ext cx="8686800" cy="914400"/>
          </a:xfrm>
          <a:prstGeom prst="rect">
            <a:avLst/>
          </a:prstGeom>
          <a:solidFill>
            <a:srgbClr val="FFFF00"/>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4800" b="1" u="sng" dirty="0" smtClean="0">
                <a:solidFill>
                  <a:srgbClr val="FF0000"/>
                </a:solidFill>
                <a:effectLst>
                  <a:outerShdw blurRad="38100" dist="38100" dir="2700000" algn="tl">
                    <a:srgbClr val="000000">
                      <a:alpha val="43137"/>
                    </a:srgbClr>
                  </a:outerShdw>
                </a:effectLst>
              </a:rPr>
              <a:t>Grover's Brawns and Brains:</a:t>
            </a:r>
          </a:p>
          <a:p>
            <a:pPr marL="0" indent="0" algn="ctr">
              <a:buFont typeface="Arial" panose="020B0604020202020204" pitchFamily="34" charset="0"/>
              <a:buNone/>
            </a:pPr>
            <a:endParaRPr lang="en-US" sz="2400" dirty="0"/>
          </a:p>
        </p:txBody>
      </p:sp>
    </p:spTree>
    <p:extLst>
      <p:ext uri="{BB962C8B-B14F-4D97-AF65-F5344CB8AC3E}">
        <p14:creationId xmlns:p14="http://schemas.microsoft.com/office/powerpoint/2010/main" val="14024932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400800"/>
          </a:xfrm>
        </p:spPr>
        <p:txBody>
          <a:bodyPr>
            <a:noAutofit/>
          </a:bodyPr>
          <a:lstStyle/>
          <a:p>
            <a:pPr marL="0" indent="0">
              <a:buNone/>
            </a:pPr>
            <a:r>
              <a:rPr lang="en-US" sz="3600" b="1" dirty="0" smtClean="0">
                <a:solidFill>
                  <a:srgbClr val="FF0000"/>
                </a:solidFill>
                <a:effectLst>
                  <a:outerShdw blurRad="38100" dist="38100" dir="2700000" algn="tl">
                    <a:srgbClr val="000000">
                      <a:alpha val="43137"/>
                    </a:srgbClr>
                  </a:outerShdw>
                </a:effectLst>
              </a:rPr>
              <a:t>Grover's Stage:</a:t>
            </a:r>
            <a:r>
              <a:rPr lang="en-US" sz="2400" dirty="0" smtClean="0">
                <a:effectLst/>
              </a:rPr>
              <a:t/>
            </a:r>
            <a:br>
              <a:rPr lang="en-US" sz="2400" dirty="0" smtClean="0">
                <a:effectLst/>
              </a:rPr>
            </a:br>
            <a:endParaRPr lang="en-US" sz="2400" dirty="0" smtClean="0">
              <a:effectLst/>
            </a:endParaRPr>
          </a:p>
          <a:p>
            <a:pPr marL="457200" indent="-457200">
              <a:buFont typeface="+mj-lt"/>
              <a:buAutoNum type="arabicPeriod"/>
            </a:pPr>
            <a:r>
              <a:rPr lang="en-US" sz="2400" dirty="0" smtClean="0">
                <a:effectLst/>
              </a:rPr>
              <a:t>Two 8" x 12" x 1/4" pieces of plastic, wood, Masonite, or other firm non-conducting material. I used yellow plastic I had purchased for another project I never got around to build.</a:t>
            </a:r>
          </a:p>
          <a:p>
            <a:pPr marL="457200" indent="-457200">
              <a:buFont typeface="+mj-lt"/>
              <a:buAutoNum type="arabicPeriod"/>
            </a:pPr>
            <a:r>
              <a:rPr lang="en-US" sz="2400" dirty="0" smtClean="0">
                <a:effectLst/>
              </a:rPr>
              <a:t>Four 12" 1/4"-20 threaded rods.</a:t>
            </a:r>
          </a:p>
          <a:p>
            <a:pPr marL="457200" indent="-457200">
              <a:buFont typeface="+mj-lt"/>
              <a:buAutoNum type="arabicPeriod"/>
            </a:pPr>
            <a:r>
              <a:rPr lang="en-US" sz="2400" dirty="0" smtClean="0">
                <a:effectLst/>
              </a:rPr>
              <a:t>Sixteen 1/4"-20 hex nuts.</a:t>
            </a:r>
          </a:p>
          <a:p>
            <a:pPr marL="457200" indent="-457200">
              <a:buFont typeface="+mj-lt"/>
              <a:buAutoNum type="arabicPeriod"/>
            </a:pPr>
            <a:r>
              <a:rPr lang="en-US" sz="2400" dirty="0" smtClean="0">
                <a:effectLst/>
              </a:rPr>
              <a:t>Four self adhesive rubber feet (medium size 1/4 to 1/2" in diameter, 1/2" tall).</a:t>
            </a:r>
          </a:p>
          <a:p>
            <a:pPr marL="457200" indent="-457200">
              <a:buFont typeface="+mj-lt"/>
              <a:buAutoNum type="arabicPeriod"/>
            </a:pPr>
            <a:r>
              <a:rPr lang="en-US" sz="2400" dirty="0" smtClean="0">
                <a:effectLst/>
              </a:rPr>
              <a:t>Two and a half feet of self adhesive Velcro strips.</a:t>
            </a:r>
          </a:p>
          <a:p>
            <a:pPr marL="457200" indent="-457200">
              <a:buFont typeface="+mj-lt"/>
              <a:buAutoNum type="arabicPeriod"/>
            </a:pPr>
            <a:r>
              <a:rPr lang="en-US" sz="2400" dirty="0" smtClean="0">
                <a:effectLst/>
              </a:rPr>
              <a:t>One 11 3/4" x 18 3/4" white cloth for the backdrop on the stage. I cut an old pillow case to make mine.</a:t>
            </a:r>
          </a:p>
          <a:p>
            <a:pPr marL="457200" indent="-457200">
              <a:buFont typeface="+mj-lt"/>
              <a:buAutoNum type="arabicPeriod"/>
            </a:pPr>
            <a:r>
              <a:rPr lang="en-US" sz="2400" dirty="0" smtClean="0">
                <a:effectLst/>
              </a:rPr>
              <a:t>Two small plastic wire clamps (see photo below).</a:t>
            </a:r>
          </a:p>
          <a:p>
            <a:pPr marL="457200" indent="-457200">
              <a:buFont typeface="+mj-lt"/>
              <a:buAutoNum type="arabicPeriod"/>
            </a:pPr>
            <a:r>
              <a:rPr lang="en-US" sz="2400" dirty="0" smtClean="0">
                <a:effectLst/>
              </a:rPr>
              <a:t>Two small machine screws and nuts for the wire clamps (see photo below).</a:t>
            </a:r>
          </a:p>
          <a:p>
            <a:pPr marL="457200" indent="-457200">
              <a:buFont typeface="+mj-lt"/>
              <a:buAutoNum type="arabicPeriod"/>
            </a:pPr>
            <a:endParaRPr lang="en-US" sz="2400" dirty="0"/>
          </a:p>
        </p:txBody>
      </p:sp>
    </p:spTree>
    <p:extLst>
      <p:ext uri="{BB962C8B-B14F-4D97-AF65-F5344CB8AC3E}">
        <p14:creationId xmlns:p14="http://schemas.microsoft.com/office/powerpoint/2010/main" val="33935995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5962"/>
          </a:xfrm>
          <a:solidFill>
            <a:srgbClr val="FFFF00"/>
          </a:solidFill>
        </p:spPr>
        <p:txBody>
          <a:bodyPr>
            <a:normAutofit fontScale="90000"/>
          </a:bodyPr>
          <a:lstStyle/>
          <a:p>
            <a:r>
              <a:rPr lang="en-US" b="1" dirty="0" smtClean="0">
                <a:solidFill>
                  <a:srgbClr val="FF0000"/>
                </a:solidFill>
                <a:effectLst>
                  <a:outerShdw blurRad="38100" dist="38100" dir="2700000" algn="tl">
                    <a:srgbClr val="000000">
                      <a:alpha val="43137"/>
                    </a:srgbClr>
                  </a:outerShdw>
                </a:effectLst>
              </a:rPr>
              <a:t>Materials for Hanging Grover:</a:t>
            </a:r>
            <a:endParaRPr lang="en-US"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914400"/>
            <a:ext cx="8610600" cy="5715000"/>
          </a:xfrm>
        </p:spPr>
        <p:txBody>
          <a:bodyPr>
            <a:noAutofit/>
          </a:bodyPr>
          <a:lstStyle/>
          <a:p>
            <a:pPr>
              <a:buFont typeface="+mj-lt"/>
              <a:buAutoNum type="arabicPeriod"/>
            </a:pPr>
            <a:r>
              <a:rPr lang="en-US" sz="1600" dirty="0" smtClean="0">
                <a:effectLst/>
              </a:rPr>
              <a:t>Clear Nylon Thread</a:t>
            </a:r>
          </a:p>
          <a:p>
            <a:pPr>
              <a:buFont typeface="+mj-lt"/>
              <a:buAutoNum type="arabicPeriod"/>
            </a:pPr>
            <a:r>
              <a:rPr lang="en-US" sz="1600" dirty="0" smtClean="0">
                <a:effectLst/>
              </a:rPr>
              <a:t>Sewing Needle</a:t>
            </a:r>
          </a:p>
          <a:p>
            <a:pPr>
              <a:buFont typeface="+mj-lt"/>
              <a:buAutoNum type="arabicPeriod"/>
            </a:pPr>
            <a:r>
              <a:rPr lang="en-US" sz="1600" dirty="0" smtClean="0">
                <a:effectLst/>
              </a:rPr>
              <a:t>Washer (1" outer diameter)</a:t>
            </a:r>
          </a:p>
          <a:p>
            <a:pPr>
              <a:buFont typeface="+mj-lt"/>
              <a:buAutoNum type="arabicPeriod"/>
            </a:pPr>
            <a:r>
              <a:rPr lang="en-US" sz="1600" dirty="0" smtClean="0">
                <a:effectLst/>
              </a:rPr>
              <a:t>Blue Painter's Tape.</a:t>
            </a:r>
          </a:p>
          <a:p>
            <a:pPr>
              <a:buFont typeface="+mj-lt"/>
              <a:buAutoNum type="arabicPeriod"/>
            </a:pPr>
            <a:r>
              <a:rPr lang="en-US" sz="1600" dirty="0" smtClean="0">
                <a:effectLst/>
              </a:rPr>
              <a:t>Four small paper clips.</a:t>
            </a:r>
          </a:p>
          <a:p>
            <a:pPr>
              <a:buFont typeface="+mj-lt"/>
              <a:buAutoNum type="arabicPeriod"/>
            </a:pPr>
            <a:r>
              <a:rPr lang="en-US" sz="1600" dirty="0" smtClean="0">
                <a:effectLst/>
              </a:rPr>
              <a:t>Software and Documentation (not pictured):</a:t>
            </a:r>
            <a:br>
              <a:rPr lang="en-US" sz="1600" dirty="0" smtClean="0">
                <a:effectLst/>
              </a:rPr>
            </a:br>
            <a:r>
              <a:rPr lang="en-US" sz="1600" dirty="0" err="1" smtClean="0">
                <a:effectLst/>
              </a:rPr>
              <a:t>Pololu</a:t>
            </a:r>
            <a:r>
              <a:rPr lang="en-US" sz="1600" dirty="0" smtClean="0">
                <a:effectLst/>
              </a:rPr>
              <a:t> Maestro Servo Controller User's Guide: </a:t>
            </a:r>
            <a:r>
              <a:rPr lang="en-US" sz="1600" dirty="0" smtClean="0">
                <a:effectLst/>
                <a:hlinkClick r:id="rId2"/>
              </a:rPr>
              <a:t>HTML</a:t>
            </a:r>
            <a:r>
              <a:rPr lang="en-US" sz="1600" dirty="0" smtClean="0">
                <a:effectLst/>
              </a:rPr>
              <a:t> version or </a:t>
            </a:r>
            <a:r>
              <a:rPr lang="en-US" sz="1600" dirty="0" err="1" smtClean="0">
                <a:effectLst/>
                <a:hlinkClick r:id="rId3"/>
              </a:rPr>
              <a:t>PDF</a:t>
            </a:r>
            <a:r>
              <a:rPr lang="en-US" sz="1600" dirty="0" err="1" smtClean="0">
                <a:effectLst/>
              </a:rPr>
              <a:t>.version</a:t>
            </a:r>
            <a:r>
              <a:rPr lang="en-US" sz="1600" dirty="0" smtClean="0">
                <a:effectLst/>
              </a:rPr>
              <a:t>.</a:t>
            </a:r>
          </a:p>
          <a:p>
            <a:pPr>
              <a:buFont typeface="+mj-lt"/>
              <a:buAutoNum type="arabicPeriod"/>
            </a:pPr>
            <a:r>
              <a:rPr lang="en-US" sz="1600" dirty="0" smtClean="0">
                <a:effectLst/>
              </a:rPr>
              <a:t>Maestro software and drivers are available at File Downloads section of the Micro Maestro Resources </a:t>
            </a:r>
            <a:r>
              <a:rPr lang="en-US" sz="1600" dirty="0" smtClean="0">
                <a:effectLst/>
                <a:hlinkClick r:id="rId4"/>
              </a:rPr>
              <a:t>web page</a:t>
            </a:r>
            <a:r>
              <a:rPr lang="en-US" sz="1600" dirty="0" smtClean="0">
                <a:effectLst/>
              </a:rPr>
              <a:t>.</a:t>
            </a:r>
          </a:p>
          <a:p>
            <a:pPr>
              <a:buFont typeface="+mj-lt"/>
              <a:buAutoNum type="arabicPeriod"/>
            </a:pPr>
            <a:r>
              <a:rPr lang="en-US" sz="1600" dirty="0" smtClean="0">
                <a:effectLst/>
              </a:rPr>
              <a:t>Tools (not pictured):</a:t>
            </a:r>
            <a:br>
              <a:rPr lang="en-US" sz="1600" dirty="0" smtClean="0">
                <a:effectLst/>
              </a:rPr>
            </a:br>
            <a:r>
              <a:rPr lang="en-US" sz="1600" dirty="0" smtClean="0">
                <a:effectLst/>
              </a:rPr>
              <a:t>Soldering iron and solder</a:t>
            </a:r>
          </a:p>
          <a:p>
            <a:pPr>
              <a:buFont typeface="+mj-lt"/>
              <a:buAutoNum type="arabicPeriod"/>
            </a:pPr>
            <a:r>
              <a:rPr lang="en-US" sz="1600" dirty="0" smtClean="0">
                <a:effectLst/>
              </a:rPr>
              <a:t>Wire cutters / Wire Strippers</a:t>
            </a:r>
          </a:p>
          <a:p>
            <a:pPr>
              <a:buFont typeface="+mj-lt"/>
              <a:buAutoNum type="arabicPeriod"/>
            </a:pPr>
            <a:r>
              <a:rPr lang="en-US" sz="1600" dirty="0" smtClean="0">
                <a:effectLst/>
              </a:rPr>
              <a:t>Scissors</a:t>
            </a:r>
          </a:p>
          <a:p>
            <a:pPr>
              <a:buFont typeface="+mj-lt"/>
              <a:buAutoNum type="arabicPeriod"/>
            </a:pPr>
            <a:r>
              <a:rPr lang="en-US" sz="1600" dirty="0" smtClean="0">
                <a:effectLst/>
              </a:rPr>
              <a:t>Small wrench for use with the 1/4"-20 hex nuts</a:t>
            </a:r>
          </a:p>
          <a:p>
            <a:pPr>
              <a:buFont typeface="+mj-lt"/>
              <a:buAutoNum type="arabicPeriod"/>
            </a:pPr>
            <a:r>
              <a:rPr lang="en-US" sz="1600" dirty="0" smtClean="0">
                <a:effectLst/>
              </a:rPr>
              <a:t>Electric drill and 1/4" drill bit and drill bit to match machine screws for the wire clips</a:t>
            </a:r>
          </a:p>
          <a:p>
            <a:pPr>
              <a:buFont typeface="+mj-lt"/>
              <a:buAutoNum type="arabicPeriod"/>
            </a:pPr>
            <a:r>
              <a:rPr lang="en-US" sz="1600" dirty="0" smtClean="0">
                <a:effectLst/>
              </a:rPr>
              <a:t>Heat Gun for the heat shrink tubing</a:t>
            </a:r>
          </a:p>
          <a:p>
            <a:pPr>
              <a:buFont typeface="+mj-lt"/>
              <a:buAutoNum type="arabicPeriod"/>
            </a:pPr>
            <a:r>
              <a:rPr lang="en-US" sz="1600" dirty="0" smtClean="0">
                <a:effectLst/>
              </a:rPr>
              <a:t>Voltmeter</a:t>
            </a:r>
          </a:p>
          <a:p>
            <a:pPr>
              <a:buFont typeface="+mj-lt"/>
              <a:buAutoNum type="arabicPeriod"/>
            </a:pPr>
            <a:r>
              <a:rPr lang="en-US" sz="1600" dirty="0" smtClean="0">
                <a:effectLst/>
              </a:rPr>
              <a:t>Ruler</a:t>
            </a:r>
          </a:p>
          <a:p>
            <a:pPr>
              <a:buFont typeface="+mj-lt"/>
              <a:buAutoNum type="arabicPeriod"/>
            </a:pPr>
            <a:r>
              <a:rPr lang="en-US" sz="1600" dirty="0" smtClean="0">
                <a:effectLst/>
              </a:rPr>
              <a:t>PC for developing and downloading programs to the microcontroller. The </a:t>
            </a:r>
            <a:r>
              <a:rPr lang="en-US" sz="1600" dirty="0" err="1" smtClean="0">
                <a:effectLst/>
              </a:rPr>
              <a:t>Pololu</a:t>
            </a:r>
            <a:r>
              <a:rPr lang="en-US" sz="1600" dirty="0" smtClean="0">
                <a:effectLst/>
              </a:rPr>
              <a:t> software currently only supports Windows and Linux.</a:t>
            </a:r>
          </a:p>
          <a:p>
            <a:pPr>
              <a:buFont typeface="+mj-lt"/>
              <a:buAutoNum type="arabicPeriod"/>
            </a:pPr>
            <a:endParaRPr lang="en-US" sz="1600" dirty="0"/>
          </a:p>
        </p:txBody>
      </p:sp>
    </p:spTree>
    <p:extLst>
      <p:ext uri="{BB962C8B-B14F-4D97-AF65-F5344CB8AC3E}">
        <p14:creationId xmlns:p14="http://schemas.microsoft.com/office/powerpoint/2010/main" val="2517327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905000"/>
            <a:ext cx="8610600" cy="4724400"/>
          </a:xfrm>
        </p:spPr>
        <p:txBody>
          <a:bodyPr>
            <a:noAutofit/>
          </a:bodyPr>
          <a:lstStyle/>
          <a:p>
            <a:r>
              <a:rPr lang="en-US" sz="2000" b="1" dirty="0" err="1" smtClean="0">
                <a:effectLst/>
              </a:rPr>
              <a:t>Groovin</a:t>
            </a:r>
            <a:r>
              <a:rPr lang="en-US" sz="2000" b="1" dirty="0" smtClean="0">
                <a:effectLst/>
              </a:rPr>
              <a:t>' Grover</a:t>
            </a:r>
            <a:r>
              <a:rPr lang="en-US" sz="2000" dirty="0" smtClean="0">
                <a:effectLst/>
              </a:rPr>
              <a:t> is a microcontroller-based marionette. </a:t>
            </a:r>
            <a:endParaRPr lang="en-US" sz="2000" dirty="0"/>
          </a:p>
          <a:p>
            <a:r>
              <a:rPr lang="en-US" sz="2000" dirty="0" smtClean="0">
                <a:effectLst/>
              </a:rPr>
              <a:t>Each of Grover's limbs are controlled independently: he can be made to walk, wave, and of course, dance. </a:t>
            </a:r>
            <a:endParaRPr lang="en-US" sz="2000" dirty="0"/>
          </a:p>
          <a:p>
            <a:r>
              <a:rPr lang="en-US" sz="2000" dirty="0" smtClean="0">
                <a:solidFill>
                  <a:srgbClr val="FF0000"/>
                </a:solidFill>
              </a:rPr>
              <a:t>T</a:t>
            </a:r>
            <a:r>
              <a:rPr lang="en-US" sz="2000" dirty="0" smtClean="0">
                <a:solidFill>
                  <a:srgbClr val="FF0000"/>
                </a:solidFill>
                <a:effectLst/>
              </a:rPr>
              <a:t>his </a:t>
            </a:r>
            <a:r>
              <a:rPr lang="en-US" sz="2000" dirty="0" smtClean="0">
                <a:solidFill>
                  <a:srgbClr val="FF0000"/>
                </a:solidFill>
                <a:effectLst/>
              </a:rPr>
              <a:t>microcontroller </a:t>
            </a:r>
            <a:r>
              <a:rPr lang="en-US" sz="2000" dirty="0" smtClean="0">
                <a:solidFill>
                  <a:srgbClr val="FF0000"/>
                </a:solidFill>
                <a:effectLst/>
              </a:rPr>
              <a:t> is </a:t>
            </a:r>
            <a:r>
              <a:rPr lang="en-US" sz="2000" dirty="0" smtClean="0">
                <a:solidFill>
                  <a:srgbClr val="FF0000"/>
                </a:solidFill>
                <a:effectLst/>
              </a:rPr>
              <a:t>specially designed </a:t>
            </a:r>
            <a:r>
              <a:rPr lang="en-US" sz="2000" dirty="0" smtClean="0">
                <a:effectLst/>
              </a:rPr>
              <a:t>for controlling servos, is very easy to wire, has a simple programming language, has superb software for developing and debugging programs, and is inexpensive ~$20</a:t>
            </a:r>
            <a:r>
              <a:rPr lang="en-US" sz="2000" dirty="0" smtClean="0">
                <a:effectLst/>
              </a:rPr>
              <a:t>.</a:t>
            </a:r>
            <a:endParaRPr lang="en-US" sz="2000" dirty="0"/>
          </a:p>
          <a:p>
            <a:r>
              <a:rPr lang="en-US" sz="2000" dirty="0" smtClean="0">
                <a:effectLst/>
              </a:rPr>
              <a:t>The servos are attached to each of his limbs allowing for independent movement. </a:t>
            </a:r>
            <a:r>
              <a:rPr lang="en-US" sz="2000" dirty="0" smtClean="0">
                <a:effectLst/>
              </a:rPr>
              <a:t> </a:t>
            </a:r>
            <a:endParaRPr lang="en-US" sz="2000" dirty="0"/>
          </a:p>
          <a:p>
            <a:r>
              <a:rPr lang="en-US" sz="2000" dirty="0" smtClean="0">
                <a:effectLst/>
              </a:rPr>
              <a:t>Velcro is used to </a:t>
            </a:r>
            <a:r>
              <a:rPr lang="en-US" sz="2000" dirty="0" smtClean="0">
                <a:effectLst/>
              </a:rPr>
              <a:t>attach Grover and the servos to the </a:t>
            </a:r>
            <a:r>
              <a:rPr lang="en-US" sz="2000" dirty="0" smtClean="0">
                <a:effectLst/>
              </a:rPr>
              <a:t>stage</a:t>
            </a:r>
          </a:p>
          <a:p>
            <a:pPr lvl="1"/>
            <a:r>
              <a:rPr lang="en-US" sz="1600" dirty="0" smtClean="0">
                <a:effectLst/>
              </a:rPr>
              <a:t> </a:t>
            </a:r>
            <a:r>
              <a:rPr lang="en-US" sz="1600" dirty="0" smtClean="0">
                <a:effectLst/>
              </a:rPr>
              <a:t>so that the parts could be easily moved and adjusted for getting Grover into proper position. </a:t>
            </a:r>
          </a:p>
          <a:p>
            <a:endParaRPr lang="en-US" sz="2000" dirty="0"/>
          </a:p>
          <a:p>
            <a:r>
              <a:rPr lang="en-US" sz="2000" dirty="0" smtClean="0">
                <a:solidFill>
                  <a:srgbClr val="FF0000"/>
                </a:solidFill>
                <a:effectLst/>
              </a:rPr>
              <a:t>Painter's tape and paper clips </a:t>
            </a:r>
            <a:r>
              <a:rPr lang="en-US" sz="2000" dirty="0" smtClean="0">
                <a:effectLst/>
              </a:rPr>
              <a:t>are used to </a:t>
            </a:r>
            <a:r>
              <a:rPr lang="en-US" sz="2000" b="1" u="sng" dirty="0" smtClean="0">
                <a:solidFill>
                  <a:srgbClr val="FF0000"/>
                </a:solidFill>
                <a:effectLst>
                  <a:outerShdw blurRad="38100" dist="38100" dir="2700000" algn="tl">
                    <a:srgbClr val="000000">
                      <a:alpha val="43137"/>
                    </a:srgbClr>
                  </a:outerShdw>
                </a:effectLst>
              </a:rPr>
              <a:t>attach threads to the servo horns: </a:t>
            </a:r>
            <a:endParaRPr lang="en-US" sz="2000" b="1" u="sng" dirty="0" smtClean="0">
              <a:solidFill>
                <a:srgbClr val="FF0000"/>
              </a:solidFill>
              <a:effectLst>
                <a:outerShdw blurRad="38100" dist="38100" dir="2700000" algn="tl">
                  <a:srgbClr val="000000">
                    <a:alpha val="43137"/>
                  </a:srgbClr>
                </a:outerShdw>
              </a:effectLst>
            </a:endParaRPr>
          </a:p>
          <a:p>
            <a:pPr lvl="1"/>
            <a:r>
              <a:rPr lang="en-US" sz="1600" dirty="0" smtClean="0">
                <a:effectLst/>
              </a:rPr>
              <a:t>the </a:t>
            </a:r>
            <a:r>
              <a:rPr lang="en-US" sz="1600" dirty="0" smtClean="0">
                <a:effectLst/>
              </a:rPr>
              <a:t>paper clips can be bent to get proper movement and the painter's tape is easily removed if threads ever need to be replaced.</a:t>
            </a:r>
            <a:endParaRPr lang="en-US" sz="1600" dirty="0"/>
          </a:p>
        </p:txBody>
      </p:sp>
      <p:sp>
        <p:nvSpPr>
          <p:cNvPr id="2" name="TextBox 1"/>
          <p:cNvSpPr txBox="1"/>
          <p:nvPr/>
        </p:nvSpPr>
        <p:spPr>
          <a:xfrm>
            <a:off x="1676400" y="0"/>
            <a:ext cx="5791200" cy="923330"/>
          </a:xfrm>
          <a:prstGeom prst="rect">
            <a:avLst/>
          </a:prstGeom>
          <a:solidFill>
            <a:srgbClr val="FFFF00"/>
          </a:solidFill>
        </p:spPr>
        <p:txBody>
          <a:bodyPr wrap="square" rtlCol="0">
            <a:spAutoFit/>
          </a:bodyPr>
          <a:lstStyle/>
          <a:p>
            <a:pPr algn="ctr"/>
            <a:r>
              <a:rPr lang="en-US" sz="5400" b="1" dirty="0" smtClean="0">
                <a:solidFill>
                  <a:srgbClr val="FF0000"/>
                </a:solidFill>
                <a:effectLst>
                  <a:outerShdw blurRad="38100" dist="38100" dir="2700000" algn="tl">
                    <a:srgbClr val="000000">
                      <a:alpha val="43137"/>
                    </a:srgbClr>
                  </a:outerShdw>
                </a:effectLst>
              </a:rPr>
              <a:t>General Ideas</a:t>
            </a:r>
            <a:endParaRPr lang="en-US" sz="5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712057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685800"/>
          </a:xfrm>
          <a:solidFill>
            <a:srgbClr val="FFFF00"/>
          </a:solidFill>
        </p:spPr>
        <p:txBody>
          <a:bodyPr>
            <a:normAutofit fontScale="90000"/>
          </a:bodyPr>
          <a:lstStyle/>
          <a:p>
            <a:pPr algn="l"/>
            <a:r>
              <a:rPr lang="en-US" dirty="0" smtClean="0">
                <a:solidFill>
                  <a:srgbClr val="FF0000"/>
                </a:solidFill>
                <a:effectLst>
                  <a:outerShdw blurRad="38100" dist="38100" dir="2700000" algn="tl">
                    <a:srgbClr val="000000">
                      <a:alpha val="43137"/>
                    </a:srgbClr>
                  </a:outerShdw>
                </a:effectLst>
              </a:rPr>
              <a:t>Top of the upper platform</a:t>
            </a:r>
            <a:endParaRPr lang="en-US" dirty="0">
              <a:solidFill>
                <a:srgbClr val="FF0000"/>
              </a:solidFill>
              <a:effectLst>
                <a:outerShdw blurRad="38100" dist="38100" dir="2700000" algn="tl">
                  <a:srgbClr val="000000">
                    <a:alpha val="43137"/>
                  </a:srgbClr>
                </a:outerShdw>
              </a:effectLst>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89" t="25333" r="40277" b="21778"/>
          <a:stretch/>
        </p:blipFill>
        <p:spPr bwMode="auto">
          <a:xfrm>
            <a:off x="1" y="1720840"/>
            <a:ext cx="6734427" cy="5137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515100" y="0"/>
            <a:ext cx="2590800" cy="5940088"/>
          </a:xfrm>
          <a:prstGeom prst="rect">
            <a:avLst/>
          </a:prstGeom>
          <a:solidFill>
            <a:schemeClr val="bg1"/>
          </a:solidFill>
        </p:spPr>
        <p:txBody>
          <a:bodyPr wrap="square">
            <a:spAutoFit/>
          </a:bodyPr>
          <a:lstStyle/>
          <a:p>
            <a:r>
              <a:rPr lang="en-US" sz="2000" dirty="0" smtClean="0"/>
              <a:t>How </a:t>
            </a:r>
            <a:r>
              <a:rPr lang="en-US" sz="2000" b="1" dirty="0" err="1"/>
              <a:t>Groovin</a:t>
            </a:r>
            <a:r>
              <a:rPr lang="en-US" sz="2000" b="1" dirty="0"/>
              <a:t>' Grover</a:t>
            </a:r>
            <a:r>
              <a:rPr lang="en-US" sz="2000" dirty="0"/>
              <a:t> is attached to the servos when he is in his initial position. </a:t>
            </a:r>
          </a:p>
          <a:p>
            <a:endParaRPr lang="en-US" sz="2000" dirty="0"/>
          </a:p>
          <a:p>
            <a:r>
              <a:rPr lang="en-US" sz="2000" dirty="0"/>
              <a:t>Transparent nylon thread is used to attach his limbs to the servos. </a:t>
            </a:r>
          </a:p>
          <a:p>
            <a:endParaRPr lang="en-US" sz="2000" dirty="0"/>
          </a:p>
          <a:p>
            <a:r>
              <a:rPr lang="en-US" sz="2000" dirty="0"/>
              <a:t>When rotated from the initial position, the servos pull up to raise his feet or hands and can be rotated back to the original position to lower his feet or hands. </a:t>
            </a:r>
          </a:p>
          <a:p>
            <a:endParaRPr lang="en-US" sz="2000" dirty="0"/>
          </a:p>
        </p:txBody>
      </p:sp>
    </p:spTree>
    <p:extLst>
      <p:ext uri="{BB962C8B-B14F-4D97-AF65-F5344CB8AC3E}">
        <p14:creationId xmlns:p14="http://schemas.microsoft.com/office/powerpoint/2010/main" val="30014921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382000" cy="5638800"/>
          </a:xfrm>
        </p:spPr>
        <p:txBody>
          <a:bodyPr>
            <a:normAutofit fontScale="77500" lnSpcReduction="20000"/>
          </a:bodyPr>
          <a:lstStyle/>
          <a:p>
            <a:r>
              <a:rPr lang="en-US" dirty="0" smtClean="0">
                <a:effectLst/>
              </a:rPr>
              <a:t>The third diagram shows the top of the upper platform where </a:t>
            </a:r>
            <a:r>
              <a:rPr lang="en-US" b="1" dirty="0" err="1" smtClean="0">
                <a:effectLst/>
              </a:rPr>
              <a:t>Groovin</a:t>
            </a:r>
            <a:r>
              <a:rPr lang="en-US" b="1" dirty="0" smtClean="0">
                <a:effectLst/>
              </a:rPr>
              <a:t>' Grover</a:t>
            </a:r>
            <a:r>
              <a:rPr lang="en-US" dirty="0" smtClean="0">
                <a:effectLst/>
              </a:rPr>
              <a:t>'s electronics and servos are located. </a:t>
            </a:r>
          </a:p>
          <a:p>
            <a:endParaRPr lang="en-US" dirty="0"/>
          </a:p>
          <a:p>
            <a:r>
              <a:rPr lang="en-US" dirty="0" smtClean="0">
                <a:effectLst/>
              </a:rPr>
              <a:t>The PC-based program development and debugging software communicates with the microcontroller via the USB cable. </a:t>
            </a:r>
          </a:p>
          <a:p>
            <a:endParaRPr lang="en-US" dirty="0"/>
          </a:p>
          <a:p>
            <a:r>
              <a:rPr lang="en-US" dirty="0" smtClean="0">
                <a:effectLst/>
              </a:rPr>
              <a:t>Microcontroller power is supplied by the USB cable. The servos are powered by a 5 volt wall wart. </a:t>
            </a:r>
          </a:p>
          <a:p>
            <a:endParaRPr lang="en-US" dirty="0"/>
          </a:p>
          <a:p>
            <a:r>
              <a:rPr lang="en-US" dirty="0" smtClean="0">
                <a:effectLst/>
              </a:rPr>
              <a:t>The USB and power cables are held in place using plastic wire clamps: the wire clamps prevent the microcontroller from being accidentally pulled off the top of the platform. </a:t>
            </a:r>
          </a:p>
          <a:p>
            <a:endParaRPr lang="en-US" dirty="0"/>
          </a:p>
          <a:p>
            <a:r>
              <a:rPr lang="en-US" dirty="0" smtClean="0">
                <a:effectLst/>
              </a:rPr>
              <a:t>The microcontroller is affixed to the platform with a small piece of Velcro.</a:t>
            </a:r>
            <a:endParaRPr lang="en-US" dirty="0"/>
          </a:p>
        </p:txBody>
      </p:sp>
      <p:sp>
        <p:nvSpPr>
          <p:cNvPr id="4" name="Title 1"/>
          <p:cNvSpPr>
            <a:spLocks noGrp="1"/>
          </p:cNvSpPr>
          <p:nvPr>
            <p:ph type="title"/>
          </p:nvPr>
        </p:nvSpPr>
        <p:spPr>
          <a:xfrm>
            <a:off x="0" y="0"/>
            <a:ext cx="8229600" cy="685800"/>
          </a:xfrm>
          <a:solidFill>
            <a:srgbClr val="FFFF00"/>
          </a:solidFill>
        </p:spPr>
        <p:txBody>
          <a:bodyPr>
            <a:normAutofit fontScale="90000"/>
          </a:bodyPr>
          <a:lstStyle/>
          <a:p>
            <a:r>
              <a:rPr lang="en-US" dirty="0" smtClean="0">
                <a:solidFill>
                  <a:srgbClr val="FF0000"/>
                </a:solidFill>
                <a:effectLst>
                  <a:outerShdw blurRad="38100" dist="38100" dir="2700000" algn="tl">
                    <a:srgbClr val="000000">
                      <a:alpha val="43137"/>
                    </a:srgbClr>
                  </a:outerShdw>
                </a:effectLst>
              </a:rPr>
              <a:t>Top of the upper platform</a:t>
            </a:r>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0008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105400" cy="1981200"/>
          </a:xfrm>
          <a:solidFill>
            <a:srgbClr val="FFFF00"/>
          </a:solidFill>
        </p:spPr>
        <p:txBody>
          <a:bodyPr>
            <a:normAutofit fontScale="90000"/>
          </a:bodyPr>
          <a:lstStyle/>
          <a:p>
            <a:r>
              <a:rPr lang="en-US" dirty="0" smtClean="0"/>
              <a:t>Servo and Microcontroller Placement</a:t>
            </a:r>
            <a:endParaRPr lang="en-US"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992" t="70559" r="41098" b="9333"/>
          <a:stretch/>
        </p:blipFill>
        <p:spPr bwMode="auto">
          <a:xfrm>
            <a:off x="0" y="2573119"/>
            <a:ext cx="6788624" cy="4284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7750" y="2495551"/>
            <a:ext cx="1371600" cy="381000"/>
          </a:xfrm>
          <a:prstGeom prst="rect">
            <a:avLst/>
          </a:prstGeom>
          <a:solidFill>
            <a:srgbClr val="FFFF00"/>
          </a:solidFill>
        </p:spPr>
        <p:txBody>
          <a:bodyPr wrap="square" rtlCol="0">
            <a:spAutoFit/>
          </a:bodyPr>
          <a:lstStyle/>
          <a:p>
            <a:pPr algn="ctr"/>
            <a:r>
              <a:rPr lang="en-US" dirty="0" smtClean="0"/>
              <a:t>To PC</a:t>
            </a:r>
            <a:endParaRPr lang="en-US" dirty="0"/>
          </a:p>
        </p:txBody>
      </p:sp>
      <p:sp>
        <p:nvSpPr>
          <p:cNvPr id="6" name="TextBox 5"/>
          <p:cNvSpPr txBox="1"/>
          <p:nvPr/>
        </p:nvSpPr>
        <p:spPr>
          <a:xfrm>
            <a:off x="3886200" y="2249954"/>
            <a:ext cx="1371600" cy="646331"/>
          </a:xfrm>
          <a:prstGeom prst="rect">
            <a:avLst/>
          </a:prstGeom>
          <a:solidFill>
            <a:srgbClr val="FFFF00"/>
          </a:solidFill>
        </p:spPr>
        <p:txBody>
          <a:bodyPr wrap="square" rtlCol="0">
            <a:spAutoFit/>
          </a:bodyPr>
          <a:lstStyle/>
          <a:p>
            <a:pPr algn="ctr"/>
            <a:r>
              <a:rPr lang="en-US" dirty="0" smtClean="0"/>
              <a:t>To Power Supply</a:t>
            </a:r>
            <a:endParaRPr lang="en-US" dirty="0"/>
          </a:p>
        </p:txBody>
      </p:sp>
      <p:sp>
        <p:nvSpPr>
          <p:cNvPr id="7" name="Rectangle 6"/>
          <p:cNvSpPr/>
          <p:nvPr/>
        </p:nvSpPr>
        <p:spPr>
          <a:xfrm>
            <a:off x="5448300" y="33963"/>
            <a:ext cx="3657600" cy="2862322"/>
          </a:xfrm>
          <a:prstGeom prst="rect">
            <a:avLst/>
          </a:prstGeom>
        </p:spPr>
        <p:txBody>
          <a:bodyPr wrap="square">
            <a:spAutoFit/>
          </a:bodyPr>
          <a:lstStyle/>
          <a:p>
            <a:r>
              <a:rPr lang="en-US" dirty="0"/>
              <a:t>Programming is very simple: in the Maestro programming language the command "8000 1 servo" would cause servo 1 to rotate to the maximum position and raise his left hand. </a:t>
            </a:r>
          </a:p>
          <a:p>
            <a:endParaRPr lang="en-US" dirty="0"/>
          </a:p>
          <a:p>
            <a:r>
              <a:rPr lang="en-US" dirty="0"/>
              <a:t>The command "4000 1 servo" would return servo 1 to the original position thus lowering his hand. </a:t>
            </a:r>
          </a:p>
        </p:txBody>
      </p:sp>
    </p:spTree>
    <p:extLst>
      <p:ext uri="{BB962C8B-B14F-4D97-AF65-F5344CB8AC3E}">
        <p14:creationId xmlns:p14="http://schemas.microsoft.com/office/powerpoint/2010/main" val="20188557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992" t="70559" r="41098" b="9333"/>
          <a:stretch/>
        </p:blipFill>
        <p:spPr bwMode="auto">
          <a:xfrm>
            <a:off x="0" y="2573119"/>
            <a:ext cx="6788624" cy="4284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7750" y="2495551"/>
            <a:ext cx="1371600" cy="381000"/>
          </a:xfrm>
          <a:prstGeom prst="rect">
            <a:avLst/>
          </a:prstGeom>
          <a:solidFill>
            <a:srgbClr val="FFFF00"/>
          </a:solidFill>
        </p:spPr>
        <p:txBody>
          <a:bodyPr wrap="square" rtlCol="0">
            <a:spAutoFit/>
          </a:bodyPr>
          <a:lstStyle/>
          <a:p>
            <a:pPr algn="ctr"/>
            <a:r>
              <a:rPr lang="en-US" dirty="0" smtClean="0"/>
              <a:t>To PC</a:t>
            </a:r>
            <a:endParaRPr lang="en-US" dirty="0"/>
          </a:p>
        </p:txBody>
      </p:sp>
      <p:sp>
        <p:nvSpPr>
          <p:cNvPr id="6" name="TextBox 5"/>
          <p:cNvSpPr txBox="1"/>
          <p:nvPr/>
        </p:nvSpPr>
        <p:spPr>
          <a:xfrm>
            <a:off x="3886200" y="2249954"/>
            <a:ext cx="1371600" cy="646331"/>
          </a:xfrm>
          <a:prstGeom prst="rect">
            <a:avLst/>
          </a:prstGeom>
          <a:solidFill>
            <a:srgbClr val="FFFF00"/>
          </a:solidFill>
        </p:spPr>
        <p:txBody>
          <a:bodyPr wrap="square" rtlCol="0">
            <a:spAutoFit/>
          </a:bodyPr>
          <a:lstStyle/>
          <a:p>
            <a:pPr algn="ctr"/>
            <a:r>
              <a:rPr lang="en-US" dirty="0" smtClean="0"/>
              <a:t>To Power Supply</a:t>
            </a:r>
            <a:endParaRPr lang="en-US" dirty="0"/>
          </a:p>
        </p:txBody>
      </p:sp>
      <p:sp>
        <p:nvSpPr>
          <p:cNvPr id="7" name="Content Placeholder 2"/>
          <p:cNvSpPr>
            <a:spLocks noGrp="1"/>
          </p:cNvSpPr>
          <p:nvPr>
            <p:ph idx="1"/>
          </p:nvPr>
        </p:nvSpPr>
        <p:spPr>
          <a:xfrm>
            <a:off x="0" y="0"/>
            <a:ext cx="9144000" cy="6743700"/>
          </a:xfrm>
        </p:spPr>
        <p:txBody>
          <a:bodyPr>
            <a:noAutofit/>
          </a:bodyPr>
          <a:lstStyle/>
          <a:p>
            <a:pPr marL="0" indent="0">
              <a:buNone/>
            </a:pPr>
            <a:r>
              <a:rPr lang="en-US" sz="1600" dirty="0" smtClean="0">
                <a:effectLst/>
              </a:rPr>
              <a:t>If </a:t>
            </a:r>
            <a:r>
              <a:rPr lang="en-US" sz="1600" dirty="0" smtClean="0">
                <a:effectLst/>
              </a:rPr>
              <a:t>you put those commands in a loop with a small time delay after each servo command, </a:t>
            </a:r>
            <a:r>
              <a:rPr lang="en-US" sz="1600" b="1" dirty="0" err="1" smtClean="0">
                <a:effectLst/>
              </a:rPr>
              <a:t>Groovin</a:t>
            </a:r>
            <a:r>
              <a:rPr lang="en-US" sz="1600" b="1" dirty="0" smtClean="0">
                <a:effectLst/>
              </a:rPr>
              <a:t>' Grover</a:t>
            </a:r>
            <a:r>
              <a:rPr lang="en-US" sz="1600" dirty="0" smtClean="0">
                <a:effectLst/>
              </a:rPr>
              <a:t> would appear to be waving at you. </a:t>
            </a:r>
          </a:p>
          <a:p>
            <a:endParaRPr lang="en-US" sz="1600" dirty="0"/>
          </a:p>
          <a:p>
            <a:r>
              <a:rPr lang="en-US" sz="1600" dirty="0" smtClean="0">
                <a:effectLst/>
              </a:rPr>
              <a:t>The code that </a:t>
            </a:r>
            <a:r>
              <a:rPr lang="en-US" sz="1600" b="1" dirty="0" err="1" smtClean="0">
                <a:effectLst/>
              </a:rPr>
              <a:t>Groovin</a:t>
            </a:r>
            <a:r>
              <a:rPr lang="en-US" sz="1600" b="1" dirty="0" smtClean="0">
                <a:effectLst/>
              </a:rPr>
              <a:t>' Grover</a:t>
            </a:r>
            <a:r>
              <a:rPr lang="en-US" sz="1600" dirty="0" smtClean="0">
                <a:effectLst/>
              </a:rPr>
              <a:t> uses to dance to the videos on the first page of this </a:t>
            </a:r>
            <a:r>
              <a:rPr lang="en-US" sz="1600" dirty="0" err="1" smtClean="0">
                <a:effectLst/>
              </a:rPr>
              <a:t>instructables</a:t>
            </a:r>
            <a:r>
              <a:rPr lang="en-US" sz="1600" dirty="0" smtClean="0">
                <a:effectLst/>
              </a:rPr>
              <a:t> is explained on the last step. </a:t>
            </a:r>
          </a:p>
          <a:p>
            <a:endParaRPr lang="en-US" sz="1600" dirty="0"/>
          </a:p>
          <a:p>
            <a:r>
              <a:rPr lang="en-US" sz="1600" dirty="0" smtClean="0">
                <a:effectLst/>
              </a:rPr>
              <a:t>The </a:t>
            </a:r>
            <a:r>
              <a:rPr lang="en-US" sz="1600" dirty="0" err="1" smtClean="0">
                <a:effectLst/>
              </a:rPr>
              <a:t>Popolu</a:t>
            </a:r>
            <a:r>
              <a:rPr lang="en-US" sz="1600" dirty="0" smtClean="0">
                <a:effectLst/>
              </a:rPr>
              <a:t> documentation for the microcontroller is well written and explains how to use the software and in detail how to program the microcontroller.</a:t>
            </a:r>
            <a:endParaRPr lang="en-US" sz="1600" dirty="0"/>
          </a:p>
        </p:txBody>
      </p:sp>
    </p:spTree>
    <p:extLst>
      <p:ext uri="{BB962C8B-B14F-4D97-AF65-F5344CB8AC3E}">
        <p14:creationId xmlns:p14="http://schemas.microsoft.com/office/powerpoint/2010/main" val="22656647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77" t="38006" r="50417" b="17333"/>
          <a:stretch/>
        </p:blipFill>
        <p:spPr bwMode="auto">
          <a:xfrm>
            <a:off x="0" y="1122528"/>
            <a:ext cx="7564272" cy="5736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0"/>
            <a:ext cx="6553200" cy="1323439"/>
          </a:xfrm>
          <a:prstGeom prst="rect">
            <a:avLst/>
          </a:prstGeom>
          <a:solidFill>
            <a:srgbClr val="FFFF00"/>
          </a:solid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Grover and his stage. Backdrop.</a:t>
            </a:r>
            <a:endParaRPr lang="en-US" sz="4000" b="1" dirty="0">
              <a:solidFill>
                <a:srgbClr val="FF0000"/>
              </a:solidFill>
              <a:effectLst>
                <a:outerShdw blurRad="38100" dist="38100" dir="2700000" algn="tl">
                  <a:srgbClr val="000000">
                    <a:alpha val="43137"/>
                  </a:srgbClr>
                </a:outerShdw>
              </a:effectLst>
            </a:endParaRPr>
          </a:p>
        </p:txBody>
      </p:sp>
      <p:sp>
        <p:nvSpPr>
          <p:cNvPr id="4" name="Rectangle 3"/>
          <p:cNvSpPr/>
          <p:nvPr/>
        </p:nvSpPr>
        <p:spPr>
          <a:xfrm>
            <a:off x="6705600" y="20514"/>
            <a:ext cx="2440675" cy="3908762"/>
          </a:xfrm>
          <a:prstGeom prst="rect">
            <a:avLst/>
          </a:prstGeom>
          <a:solidFill>
            <a:schemeClr val="bg1"/>
          </a:solidFill>
        </p:spPr>
        <p:txBody>
          <a:bodyPr wrap="square">
            <a:spAutoFit/>
          </a:bodyPr>
          <a:lstStyle/>
          <a:p>
            <a:r>
              <a:rPr lang="en-US" sz="1600" dirty="0" smtClean="0"/>
              <a:t>Stage </a:t>
            </a:r>
            <a:r>
              <a:rPr lang="en-US" sz="1600" dirty="0"/>
              <a:t>is made of </a:t>
            </a:r>
            <a:r>
              <a:rPr lang="en-US" sz="1600" dirty="0">
                <a:solidFill>
                  <a:srgbClr val="FF0000"/>
                </a:solidFill>
              </a:rPr>
              <a:t>two platforms </a:t>
            </a:r>
            <a:r>
              <a:rPr lang="en-US" sz="1600" dirty="0"/>
              <a:t>supported by </a:t>
            </a:r>
            <a:r>
              <a:rPr lang="en-US" sz="1600" dirty="0">
                <a:solidFill>
                  <a:srgbClr val="FF0000"/>
                </a:solidFill>
                <a:effectLst>
                  <a:outerShdw blurRad="38100" dist="38100" dir="2700000" algn="tl">
                    <a:srgbClr val="000000">
                      <a:alpha val="43137"/>
                    </a:srgbClr>
                  </a:outerShdw>
                </a:effectLst>
              </a:rPr>
              <a:t>threaded rods </a:t>
            </a:r>
            <a:r>
              <a:rPr lang="en-US" sz="1600" dirty="0"/>
              <a:t>and </a:t>
            </a:r>
            <a:r>
              <a:rPr lang="en-US" sz="1600" dirty="0">
                <a:solidFill>
                  <a:srgbClr val="FF0000"/>
                </a:solidFill>
              </a:rPr>
              <a:t>hex nuts</a:t>
            </a:r>
            <a:r>
              <a:rPr lang="en-US" sz="1600" dirty="0"/>
              <a:t>. </a:t>
            </a:r>
          </a:p>
          <a:p>
            <a:endParaRPr lang="en-US" sz="1600" dirty="0"/>
          </a:p>
          <a:p>
            <a:r>
              <a:rPr lang="en-US" sz="1600" dirty="0"/>
              <a:t>Grover is suspended 4" from the upper platform: a piece of transparent nylon thread is threaded through the top of his head and </a:t>
            </a:r>
            <a:r>
              <a:rPr lang="en-US" sz="1600" dirty="0">
                <a:solidFill>
                  <a:srgbClr val="FF0000"/>
                </a:solidFill>
              </a:rPr>
              <a:t>attached to a washer. </a:t>
            </a:r>
          </a:p>
          <a:p>
            <a:endParaRPr lang="en-US" sz="1600" dirty="0"/>
          </a:p>
          <a:p>
            <a:r>
              <a:rPr lang="en-US" sz="1600" dirty="0"/>
              <a:t>The </a:t>
            </a:r>
            <a:r>
              <a:rPr lang="en-US" sz="1600" dirty="0">
                <a:solidFill>
                  <a:srgbClr val="FF0000"/>
                </a:solidFill>
              </a:rPr>
              <a:t>washer</a:t>
            </a:r>
            <a:r>
              <a:rPr lang="en-US" sz="1600" dirty="0"/>
              <a:t> is held in place on the upper platform using </a:t>
            </a:r>
            <a:r>
              <a:rPr lang="en-US" sz="1600" dirty="0">
                <a:solidFill>
                  <a:srgbClr val="FF0000"/>
                </a:solidFill>
              </a:rPr>
              <a:t>Velcro.</a:t>
            </a:r>
            <a:r>
              <a:rPr lang="en-US" sz="1600" dirty="0"/>
              <a:t> </a:t>
            </a:r>
          </a:p>
        </p:txBody>
      </p:sp>
      <p:sp>
        <p:nvSpPr>
          <p:cNvPr id="6" name="Rectangle 5"/>
          <p:cNvSpPr/>
          <p:nvPr/>
        </p:nvSpPr>
        <p:spPr>
          <a:xfrm>
            <a:off x="4876800" y="4057233"/>
            <a:ext cx="4267200" cy="2800767"/>
          </a:xfrm>
          <a:prstGeom prst="rect">
            <a:avLst/>
          </a:prstGeom>
          <a:solidFill>
            <a:schemeClr val="bg2">
              <a:lumMod val="90000"/>
            </a:schemeClr>
          </a:solidFill>
        </p:spPr>
        <p:txBody>
          <a:bodyPr wrap="square">
            <a:spAutoFit/>
          </a:bodyPr>
          <a:lstStyle/>
          <a:p>
            <a:pPr marL="285750" indent="-285750">
              <a:buFont typeface="Arial" panose="020B0604020202020204" pitchFamily="34" charset="0"/>
              <a:buChar char="•"/>
            </a:pPr>
            <a:r>
              <a:rPr lang="en-US" sz="1600" dirty="0"/>
              <a:t>Rubber feet are affixed to the bottom of the stage to prevent the washers from scratching the surface of where the stage is placed and to ensure that the stage doesn't rock back and forth when the servos are moving.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 piece of white cloth hangs from the back of the stage as a backdrop.</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 The backdrop is affixed to the bottom of the upper platform by Velcro. </a:t>
            </a:r>
          </a:p>
        </p:txBody>
      </p:sp>
      <p:sp>
        <p:nvSpPr>
          <p:cNvPr id="7" name="Rectangle 6"/>
          <p:cNvSpPr/>
          <p:nvPr/>
        </p:nvSpPr>
        <p:spPr>
          <a:xfrm>
            <a:off x="30706" y="2895600"/>
            <a:ext cx="2026694" cy="3416320"/>
          </a:xfrm>
          <a:prstGeom prst="rect">
            <a:avLst/>
          </a:prstGeom>
          <a:solidFill>
            <a:schemeClr val="bg2">
              <a:lumMod val="90000"/>
            </a:schemeClr>
          </a:solidFill>
        </p:spPr>
        <p:txBody>
          <a:bodyPr wrap="square">
            <a:spAutoFit/>
          </a:bodyPr>
          <a:lstStyle/>
          <a:p>
            <a:pPr marL="285750" indent="-285750">
              <a:buFont typeface="Arial" panose="020B0604020202020204" pitchFamily="34" charset="0"/>
              <a:buChar char="•"/>
            </a:pPr>
            <a:r>
              <a:rPr lang="en-US" dirty="0"/>
              <a:t>The backdrop hides power and USB </a:t>
            </a:r>
            <a:r>
              <a:rPr lang="en-US" dirty="0" smtClean="0"/>
              <a:t>cables.</a:t>
            </a:r>
          </a:p>
          <a:p>
            <a:pPr marL="285750" indent="-285750">
              <a:buFont typeface="Arial" panose="020B0604020202020204" pitchFamily="34" charset="0"/>
              <a:buChar char="•"/>
            </a:pPr>
            <a:r>
              <a:rPr lang="en-US" dirty="0" smtClean="0"/>
              <a:t>It allows </a:t>
            </a:r>
            <a:r>
              <a:rPr lang="en-US" dirty="0"/>
              <a:t>the transparent nylon thread to blend in with the background allowing </a:t>
            </a:r>
            <a:r>
              <a:rPr lang="en-US" b="1" dirty="0" err="1"/>
              <a:t>Groovin</a:t>
            </a:r>
            <a:r>
              <a:rPr lang="en-US" b="1" dirty="0"/>
              <a:t>' Grover</a:t>
            </a:r>
            <a:r>
              <a:rPr lang="en-US" dirty="0"/>
              <a:t> to appear to float</a:t>
            </a:r>
          </a:p>
        </p:txBody>
      </p:sp>
    </p:spTree>
    <p:extLst>
      <p:ext uri="{BB962C8B-B14F-4D97-AF65-F5344CB8AC3E}">
        <p14:creationId xmlns:p14="http://schemas.microsoft.com/office/powerpoint/2010/main" val="4088278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normAutofit fontScale="90000"/>
          </a:bodyPr>
          <a:lstStyle/>
          <a:p>
            <a:r>
              <a:rPr lang="en-US" b="1" dirty="0" err="1" smtClean="0">
                <a:effectLst/>
              </a:rPr>
              <a:t>Groovin</a:t>
            </a:r>
            <a:r>
              <a:rPr lang="en-US" b="1" dirty="0" smtClean="0">
                <a:effectLst/>
              </a:rPr>
              <a:t>' Grover: A Microcontroller-based Marionette</a:t>
            </a:r>
            <a:br>
              <a:rPr lang="en-US" b="1" dirty="0" smtClean="0">
                <a:effectLst/>
              </a:rPr>
            </a:br>
            <a:r>
              <a:rPr lang="en-US" dirty="0" smtClean="0">
                <a:effectLst/>
              </a:rPr>
              <a:t>by </a:t>
            </a:r>
            <a:r>
              <a:rPr lang="en-US" dirty="0" smtClean="0">
                <a:effectLst/>
                <a:hlinkClick r:id="rId2" tooltip="view talk2bruce's profile"/>
              </a:rPr>
              <a:t>talk2bruce</a:t>
            </a:r>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445" t="25111" r="38611" b="13556"/>
          <a:stretch/>
        </p:blipFill>
        <p:spPr bwMode="auto">
          <a:xfrm>
            <a:off x="1524000" y="2057400"/>
            <a:ext cx="6324600" cy="466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7660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915400" cy="5867400"/>
          </a:xfrm>
        </p:spPr>
        <p:txBody>
          <a:bodyPr>
            <a:noAutofit/>
          </a:bodyPr>
          <a:lstStyle/>
          <a:p>
            <a:r>
              <a:rPr lang="en-US" sz="2400" dirty="0" smtClean="0">
                <a:effectLst/>
              </a:rPr>
              <a:t>Each servo is attached to the microcontroller using </a:t>
            </a:r>
            <a:r>
              <a:rPr lang="en-US" sz="2400" b="1" dirty="0" smtClean="0">
                <a:solidFill>
                  <a:srgbClr val="FF0000"/>
                </a:solidFill>
                <a:effectLst/>
              </a:rPr>
              <a:t>standard connectors </a:t>
            </a:r>
            <a:r>
              <a:rPr lang="en-US" sz="2400" dirty="0" smtClean="0">
                <a:effectLst/>
              </a:rPr>
              <a:t>that come with the servos. </a:t>
            </a:r>
          </a:p>
          <a:p>
            <a:endParaRPr lang="en-US" sz="2400" dirty="0"/>
          </a:p>
          <a:p>
            <a:r>
              <a:rPr lang="en-US" sz="2400" dirty="0" smtClean="0">
                <a:solidFill>
                  <a:srgbClr val="FF0000"/>
                </a:solidFill>
                <a:effectLst/>
              </a:rPr>
              <a:t>Servo 0</a:t>
            </a:r>
            <a:r>
              <a:rPr lang="en-US" sz="2400" dirty="0" smtClean="0">
                <a:effectLst/>
              </a:rPr>
              <a:t> controls the left foot; </a:t>
            </a:r>
            <a:r>
              <a:rPr lang="en-US" sz="2400" dirty="0" smtClean="0">
                <a:solidFill>
                  <a:srgbClr val="FF0000"/>
                </a:solidFill>
                <a:effectLst/>
              </a:rPr>
              <a:t>servo 1 </a:t>
            </a:r>
            <a:r>
              <a:rPr lang="en-US" sz="2400" dirty="0" smtClean="0">
                <a:effectLst/>
              </a:rPr>
              <a:t>controls the left hand</a:t>
            </a:r>
            <a:r>
              <a:rPr lang="en-US" sz="2400" dirty="0" smtClean="0">
                <a:solidFill>
                  <a:srgbClr val="FF0000"/>
                </a:solidFill>
                <a:effectLst/>
              </a:rPr>
              <a:t>; servo 2 </a:t>
            </a:r>
            <a:r>
              <a:rPr lang="en-US" sz="2400" dirty="0" smtClean="0">
                <a:effectLst/>
              </a:rPr>
              <a:t>controls the right hand; </a:t>
            </a:r>
            <a:r>
              <a:rPr lang="en-US" sz="2400" dirty="0" smtClean="0">
                <a:solidFill>
                  <a:srgbClr val="FF0000"/>
                </a:solidFill>
                <a:effectLst/>
              </a:rPr>
              <a:t>servo 3 </a:t>
            </a:r>
            <a:r>
              <a:rPr lang="en-US" sz="2400" dirty="0" smtClean="0">
                <a:effectLst/>
              </a:rPr>
              <a:t>controls the right foot. </a:t>
            </a:r>
          </a:p>
          <a:p>
            <a:endParaRPr lang="en-US" sz="2400" dirty="0"/>
          </a:p>
          <a:p>
            <a:r>
              <a:rPr lang="en-US" sz="2400" dirty="0" smtClean="0">
                <a:effectLst/>
              </a:rPr>
              <a:t>The servos need to be connected to the microcontroller </a:t>
            </a:r>
            <a:r>
              <a:rPr lang="en-US" sz="2400" dirty="0" smtClean="0">
                <a:solidFill>
                  <a:srgbClr val="FF0000"/>
                </a:solidFill>
                <a:effectLst/>
              </a:rPr>
              <a:t>exactly as shown </a:t>
            </a:r>
            <a:r>
              <a:rPr lang="en-US" sz="2400" dirty="0" smtClean="0">
                <a:effectLst/>
              </a:rPr>
              <a:t>in the diagram for </a:t>
            </a:r>
            <a:r>
              <a:rPr lang="en-US" sz="2400" dirty="0" err="1" smtClean="0">
                <a:effectLst/>
              </a:rPr>
              <a:t>Groovin</a:t>
            </a:r>
            <a:r>
              <a:rPr lang="en-US" sz="2400" dirty="0" smtClean="0">
                <a:effectLst/>
              </a:rPr>
              <a:t>' Grover to move properly. </a:t>
            </a:r>
          </a:p>
          <a:p>
            <a:endParaRPr lang="en-US" sz="2400" dirty="0"/>
          </a:p>
          <a:p>
            <a:r>
              <a:rPr lang="en-US" sz="2400" dirty="0" smtClean="0">
                <a:effectLst/>
              </a:rPr>
              <a:t>More information about the various connectors on the microcontroller can be found in the </a:t>
            </a:r>
            <a:r>
              <a:rPr lang="en-US" sz="2400" dirty="0" err="1" smtClean="0">
                <a:effectLst/>
                <a:hlinkClick r:id="rId2"/>
              </a:rPr>
              <a:t>Pololu</a:t>
            </a:r>
            <a:r>
              <a:rPr lang="en-US" sz="2400" dirty="0" smtClean="0">
                <a:effectLst/>
                <a:hlinkClick r:id="rId2"/>
              </a:rPr>
              <a:t> Maestro Servo Controller User's Guide</a:t>
            </a:r>
            <a:r>
              <a:rPr lang="en-US" sz="2400" dirty="0" smtClean="0">
                <a:effectLst/>
              </a:rPr>
              <a:t>.</a:t>
            </a:r>
            <a:br>
              <a:rPr lang="en-US" sz="2400" dirty="0" smtClean="0">
                <a:effectLst/>
              </a:rPr>
            </a:br>
            <a:r>
              <a:rPr lang="en-US" sz="2400" dirty="0" smtClean="0">
                <a:effectLst/>
              </a:rPr>
              <a:t/>
            </a:r>
            <a:br>
              <a:rPr lang="en-US" sz="2400" dirty="0" smtClean="0">
                <a:effectLst/>
              </a:rPr>
            </a:br>
            <a:r>
              <a:rPr lang="en-US" sz="2400" dirty="0" smtClean="0">
                <a:effectLst/>
              </a:rPr>
              <a:t>Note: Throughout this </a:t>
            </a:r>
            <a:r>
              <a:rPr lang="en-US" sz="2400" dirty="0" err="1" smtClean="0">
                <a:effectLst/>
              </a:rPr>
              <a:t>instructable</a:t>
            </a:r>
            <a:r>
              <a:rPr lang="en-US" sz="2400" dirty="0" smtClean="0">
                <a:effectLst/>
              </a:rPr>
              <a:t> when Grover's limbs are described as left or right that is his left or right as he faces you.</a:t>
            </a:r>
            <a:endParaRPr lang="en-US" sz="2400" dirty="0"/>
          </a:p>
        </p:txBody>
      </p:sp>
      <p:sp>
        <p:nvSpPr>
          <p:cNvPr id="2" name="Rectangle 1"/>
          <p:cNvSpPr/>
          <p:nvPr/>
        </p:nvSpPr>
        <p:spPr>
          <a:xfrm>
            <a:off x="32982" y="25498"/>
            <a:ext cx="8683980" cy="646331"/>
          </a:xfrm>
          <a:prstGeom prst="rect">
            <a:avLst/>
          </a:prstGeom>
          <a:solidFill>
            <a:srgbClr val="FFFF00"/>
          </a:solidFill>
        </p:spPr>
        <p:txBody>
          <a:bodyPr wrap="none">
            <a:spAutoFit/>
          </a:bodyPr>
          <a:lstStyle/>
          <a:p>
            <a:r>
              <a:rPr lang="en-US" sz="3600" b="1" dirty="0" smtClean="0">
                <a:solidFill>
                  <a:srgbClr val="FF0000"/>
                </a:solidFill>
                <a:effectLst>
                  <a:outerShdw blurRad="38100" dist="38100" dir="2700000" algn="tl">
                    <a:srgbClr val="000000">
                      <a:alpha val="43137"/>
                    </a:srgbClr>
                  </a:outerShdw>
                </a:effectLst>
              </a:rPr>
              <a:t>Servos and how they are connected to robot</a:t>
            </a:r>
            <a:endParaRPr lang="en-US"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25204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556" t="14445" r="40555" b="4222"/>
          <a:stretch/>
        </p:blipFill>
        <p:spPr bwMode="auto">
          <a:xfrm>
            <a:off x="0" y="-14785"/>
            <a:ext cx="592111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9050" y="0"/>
            <a:ext cx="9124950" cy="609600"/>
          </a:xfrm>
          <a:solidFill>
            <a:srgbClr val="FFFF00"/>
          </a:solidFill>
        </p:spPr>
        <p:txBody>
          <a:bodyPr>
            <a:noAutofit/>
          </a:bodyPr>
          <a:lstStyle/>
          <a:p>
            <a:r>
              <a:rPr lang="en-US" b="1" dirty="0" smtClean="0">
                <a:solidFill>
                  <a:srgbClr val="FF0000"/>
                </a:solidFill>
                <a:effectLst>
                  <a:outerShdw blurRad="38100" dist="38100" dir="2700000" algn="tl">
                    <a:srgbClr val="000000">
                      <a:alpha val="43137"/>
                    </a:srgbClr>
                  </a:outerShdw>
                </a:effectLst>
              </a:rPr>
              <a:t>Step 3: Construct Servo Power Supply</a:t>
            </a:r>
            <a:endParaRPr lang="en-US" b="1" dirty="0">
              <a:solidFill>
                <a:srgbClr val="FF0000"/>
              </a:solidFill>
              <a:effectLst>
                <a:outerShdw blurRad="38100" dist="38100" dir="2700000" algn="tl">
                  <a:srgbClr val="000000">
                    <a:alpha val="43137"/>
                  </a:srgbClr>
                </a:outerShdw>
              </a:effectLst>
            </a:endParaRPr>
          </a:p>
        </p:txBody>
      </p:sp>
      <p:sp>
        <p:nvSpPr>
          <p:cNvPr id="4" name="Rectangle 3"/>
          <p:cNvSpPr/>
          <p:nvPr/>
        </p:nvSpPr>
        <p:spPr>
          <a:xfrm>
            <a:off x="5921114" y="838200"/>
            <a:ext cx="3222885" cy="3416320"/>
          </a:xfrm>
          <a:prstGeom prst="rect">
            <a:avLst/>
          </a:prstGeom>
          <a:solidFill>
            <a:schemeClr val="bg2"/>
          </a:solidFill>
        </p:spPr>
        <p:txBody>
          <a:bodyPr wrap="square">
            <a:spAutoFit/>
          </a:bodyPr>
          <a:lstStyle/>
          <a:p>
            <a:pPr marL="285750" indent="-285750">
              <a:buFont typeface="Arial" panose="020B0604020202020204" pitchFamily="34" charset="0"/>
              <a:buChar char="•"/>
            </a:pPr>
            <a:r>
              <a:rPr lang="en-US" b="1" dirty="0" err="1"/>
              <a:t>Groovin</a:t>
            </a:r>
            <a:r>
              <a:rPr lang="en-US" b="1" dirty="0"/>
              <a:t>' Grover</a:t>
            </a:r>
            <a:r>
              <a:rPr lang="en-US" dirty="0"/>
              <a:t>'s microcontroller is powered via the USB cable </a:t>
            </a:r>
            <a:endParaRPr lang="en-US" dirty="0" smtClean="0"/>
          </a:p>
          <a:p>
            <a:pPr marL="285750" indent="-285750">
              <a:buFont typeface="Arial" panose="020B0604020202020204" pitchFamily="34" charset="0"/>
              <a:buChar char="•"/>
            </a:pPr>
            <a:r>
              <a:rPr lang="en-US" dirty="0" smtClean="0"/>
              <a:t>but </a:t>
            </a:r>
            <a:r>
              <a:rPr lang="en-US" dirty="0"/>
              <a:t>his servos require more power than a USB port can supply so in this step, a 5 volt wall wart (AC adapter) will be adapted to supply power to the </a:t>
            </a:r>
            <a:r>
              <a:rPr lang="en-US" dirty="0" smtClean="0"/>
              <a:t>servos.</a:t>
            </a:r>
          </a:p>
          <a:p>
            <a:pPr marL="285750" indent="-285750">
              <a:buFont typeface="Arial" panose="020B0604020202020204" pitchFamily="34" charset="0"/>
              <a:buChar char="•"/>
            </a:pPr>
            <a:r>
              <a:rPr lang="en-US" dirty="0" smtClean="0"/>
              <a:t>Cut </a:t>
            </a:r>
            <a:r>
              <a:rPr lang="en-US" dirty="0"/>
              <a:t>off the tip at the end of the wall wart's power cable as </a:t>
            </a:r>
            <a:r>
              <a:rPr lang="en-US" dirty="0" smtClean="0"/>
              <a:t>shown.</a:t>
            </a:r>
            <a:endParaRPr lang="en-US" dirty="0"/>
          </a:p>
        </p:txBody>
      </p:sp>
      <p:cxnSp>
        <p:nvCxnSpPr>
          <p:cNvPr id="6" name="Straight Arrow Connector 5"/>
          <p:cNvCxnSpPr/>
          <p:nvPr/>
        </p:nvCxnSpPr>
        <p:spPr>
          <a:xfrm flipH="1" flipV="1">
            <a:off x="3352800" y="1676400"/>
            <a:ext cx="3886200" cy="1066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981200" y="4114800"/>
            <a:ext cx="4724400" cy="1447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0479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5942" y="1066800"/>
            <a:ext cx="8610600" cy="2743200"/>
          </a:xfrm>
        </p:spPr>
        <p:txBody>
          <a:bodyPr>
            <a:noAutofit/>
          </a:bodyPr>
          <a:lstStyle/>
          <a:p>
            <a:endParaRPr lang="en-US" sz="2400" dirty="0"/>
          </a:p>
          <a:p>
            <a:r>
              <a:rPr lang="en-US" sz="2400" dirty="0" smtClean="0">
                <a:effectLst/>
              </a:rPr>
              <a:t>This </a:t>
            </a:r>
            <a:r>
              <a:rPr lang="en-US" sz="2400" dirty="0" smtClean="0">
                <a:effectLst/>
              </a:rPr>
              <a:t>tip will not be used and can be discarded or saved for a future </a:t>
            </a:r>
            <a:r>
              <a:rPr lang="en-US" sz="2400" dirty="0" err="1" smtClean="0">
                <a:effectLst/>
              </a:rPr>
              <a:t>instructable</a:t>
            </a:r>
            <a:r>
              <a:rPr lang="en-US" sz="2400" dirty="0" smtClean="0">
                <a:effectLst/>
              </a:rPr>
              <a:t>.</a:t>
            </a:r>
          </a:p>
          <a:p>
            <a:r>
              <a:rPr lang="en-US" sz="2400" dirty="0" smtClean="0">
                <a:effectLst/>
              </a:rPr>
              <a:t>Pull the wires apart and strip off an 1/8" of insulation off the ends of the wires as shown in the third photo.</a:t>
            </a:r>
          </a:p>
          <a:p>
            <a:r>
              <a:rPr lang="en-US" sz="2400" dirty="0" smtClean="0">
                <a:effectLst/>
              </a:rPr>
              <a:t>Making sure the stripped wires are </a:t>
            </a:r>
            <a:r>
              <a:rPr lang="en-US" sz="2400" u="sng" dirty="0" smtClean="0">
                <a:effectLst/>
              </a:rPr>
              <a:t>not</a:t>
            </a:r>
            <a:r>
              <a:rPr lang="en-US" sz="2400" dirty="0" smtClean="0">
                <a:effectLst/>
              </a:rPr>
              <a:t> touching, plug in the wall wart and use a volt meter to test the polarity of the wires as shown in the fourth photo. </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222" t="38134" r="42579" b="43000"/>
          <a:stretch/>
        </p:blipFill>
        <p:spPr bwMode="auto">
          <a:xfrm>
            <a:off x="-1" y="4191000"/>
            <a:ext cx="9162487" cy="2687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68855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610600" cy="5943600"/>
          </a:xfrm>
        </p:spPr>
        <p:txBody>
          <a:bodyPr>
            <a:noAutofit/>
          </a:bodyPr>
          <a:lstStyle/>
          <a:p>
            <a:r>
              <a:rPr lang="en-US" sz="2400" dirty="0" smtClean="0">
                <a:effectLst/>
              </a:rPr>
              <a:t>If you are using an analog voltmeter, the needle on the meter should move to 5 volts as shown in the fifth photo or if you are using a digital voltmeter, the display should read +5 volts. </a:t>
            </a:r>
          </a:p>
          <a:p>
            <a:endParaRPr lang="en-US" sz="2400" dirty="0" smtClean="0">
              <a:effectLst/>
            </a:endParaRPr>
          </a:p>
          <a:p>
            <a:r>
              <a:rPr lang="en-US" sz="2400" dirty="0" smtClean="0">
                <a:effectLst/>
              </a:rPr>
              <a:t>If they don't reverse the test leads and try again. Make note of which wire is positive and which is negative.</a:t>
            </a:r>
          </a:p>
          <a:p>
            <a:endParaRPr lang="en-US" sz="2400" dirty="0" smtClean="0">
              <a:effectLst/>
            </a:endParaRPr>
          </a:p>
          <a:p>
            <a:r>
              <a:rPr lang="en-US" sz="2400" dirty="0" smtClean="0">
                <a:effectLst/>
              </a:rPr>
              <a:t>Add </a:t>
            </a:r>
            <a:r>
              <a:rPr lang="en-US" sz="2400" dirty="0" smtClean="0">
                <a:solidFill>
                  <a:srgbClr val="FF0000"/>
                </a:solidFill>
                <a:effectLst/>
              </a:rPr>
              <a:t>two pieces of heat shrink tubing </a:t>
            </a:r>
            <a:r>
              <a:rPr lang="en-US" sz="2400" dirty="0" smtClean="0">
                <a:effectLst/>
              </a:rPr>
              <a:t>to the wires as shown in the </a:t>
            </a:r>
            <a:r>
              <a:rPr lang="en-US" sz="2400" dirty="0" smtClean="0">
                <a:solidFill>
                  <a:srgbClr val="FF0000"/>
                </a:solidFill>
                <a:effectLst>
                  <a:outerShdw blurRad="38100" dist="38100" dir="2700000" algn="tl">
                    <a:srgbClr val="000000">
                      <a:alpha val="43137"/>
                    </a:srgbClr>
                  </a:outerShdw>
                </a:effectLst>
              </a:rPr>
              <a:t>sixth photo</a:t>
            </a:r>
            <a:r>
              <a:rPr lang="en-US" sz="2400" dirty="0" smtClean="0">
                <a:effectLst/>
              </a:rPr>
              <a:t>. </a:t>
            </a:r>
          </a:p>
          <a:p>
            <a:r>
              <a:rPr lang="en-US" sz="2400" dirty="0" smtClean="0">
                <a:effectLst/>
              </a:rPr>
              <a:t>The purpose of the heat shrink tubing will be to </a:t>
            </a:r>
            <a:r>
              <a:rPr lang="en-US" sz="2400" dirty="0" smtClean="0">
                <a:solidFill>
                  <a:srgbClr val="FF0000"/>
                </a:solidFill>
                <a:effectLst/>
              </a:rPr>
              <a:t>insulate</a:t>
            </a:r>
            <a:r>
              <a:rPr lang="en-US" sz="2400" dirty="0" smtClean="0">
                <a:effectLst/>
              </a:rPr>
              <a:t> the wires. </a:t>
            </a:r>
          </a:p>
          <a:p>
            <a:r>
              <a:rPr lang="en-US" sz="2400" dirty="0" smtClean="0">
                <a:effectLst/>
              </a:rPr>
              <a:t>If you don't have heat shrink tubing, you can </a:t>
            </a:r>
            <a:r>
              <a:rPr lang="en-US" sz="2400" dirty="0" smtClean="0">
                <a:solidFill>
                  <a:srgbClr val="FF0000"/>
                </a:solidFill>
                <a:effectLst/>
              </a:rPr>
              <a:t>wrap electrical tape </a:t>
            </a:r>
            <a:r>
              <a:rPr lang="en-US" sz="2400" dirty="0" smtClean="0">
                <a:effectLst/>
              </a:rPr>
              <a:t>around the connections after you finish the soldering step below.</a:t>
            </a:r>
          </a:p>
        </p:txBody>
      </p:sp>
    </p:spTree>
    <p:extLst>
      <p:ext uri="{BB962C8B-B14F-4D97-AF65-F5344CB8AC3E}">
        <p14:creationId xmlns:p14="http://schemas.microsoft.com/office/powerpoint/2010/main" val="2986021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222" t="65470" r="41767" b="5110"/>
          <a:stretch/>
        </p:blipFill>
        <p:spPr bwMode="auto">
          <a:xfrm>
            <a:off x="-1" y="3302758"/>
            <a:ext cx="7929349" cy="3555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828800" y="838200"/>
            <a:ext cx="4572000" cy="1754326"/>
          </a:xfrm>
          <a:prstGeom prst="rect">
            <a:avLst/>
          </a:prstGeom>
          <a:solidFill>
            <a:schemeClr val="bg2"/>
          </a:solidFill>
        </p:spPr>
        <p:txBody>
          <a:bodyPr>
            <a:spAutoFit/>
          </a:bodyPr>
          <a:lstStyle/>
          <a:p>
            <a:pPr marL="285750" indent="-285750">
              <a:buFont typeface="Arial" panose="020B0604020202020204" pitchFamily="34" charset="0"/>
              <a:buChar char="•"/>
            </a:pPr>
            <a:r>
              <a:rPr lang="en-US" dirty="0"/>
              <a:t>Cut the Futaba J plug cable as </a:t>
            </a:r>
            <a:r>
              <a:rPr lang="en-US" dirty="0" smtClean="0"/>
              <a:t>shown</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Keep </a:t>
            </a:r>
            <a:r>
              <a:rPr lang="en-US" dirty="0"/>
              <a:t>the end with the connector shown in this photo.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Strip </a:t>
            </a:r>
            <a:r>
              <a:rPr lang="en-US" dirty="0"/>
              <a:t>the red and black wires as shown.</a:t>
            </a:r>
          </a:p>
        </p:txBody>
      </p:sp>
    </p:spTree>
    <p:extLst>
      <p:ext uri="{BB962C8B-B14F-4D97-AF65-F5344CB8AC3E}">
        <p14:creationId xmlns:p14="http://schemas.microsoft.com/office/powerpoint/2010/main" val="13267891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61" t="17112" r="41320" b="5110"/>
          <a:stretch/>
        </p:blipFill>
        <p:spPr bwMode="auto">
          <a:xfrm>
            <a:off x="22746" y="38100"/>
            <a:ext cx="5667375"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5690121" y="42648"/>
            <a:ext cx="3472075" cy="6815351"/>
          </a:xfrm>
          <a:prstGeom prst="rect">
            <a:avLst/>
          </a:prstGeom>
          <a:solidFill>
            <a:schemeClr val="bg2"/>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1800" dirty="0" smtClean="0"/>
          </a:p>
          <a:p>
            <a:r>
              <a:rPr lang="en-US" sz="1800" dirty="0" smtClean="0"/>
              <a:t>Line up and solder the wires as shown in the eighth and ninth photos. Make sure to connect the red wire to the positive wire from the wall wart and the black wire to the negative wire from the wall wart. The white wire will be left unconnected.</a:t>
            </a:r>
          </a:p>
          <a:p>
            <a:endParaRPr lang="en-US" sz="1800" dirty="0" smtClean="0"/>
          </a:p>
          <a:p>
            <a:r>
              <a:rPr lang="en-US" sz="1800" dirty="0" smtClean="0"/>
              <a:t>Make sure the exposed connections are not touching, plug the wall wart in and using your voltmeter, verify that the red wire is positive and the black is negative. </a:t>
            </a:r>
          </a:p>
          <a:p>
            <a:endParaRPr lang="en-US" sz="1800" dirty="0"/>
          </a:p>
          <a:p>
            <a:r>
              <a:rPr lang="en-US" sz="1800" dirty="0" smtClean="0"/>
              <a:t>See tenth photo. Don't skip this step, if you have the polarity wrong you will likely damage the microcontroller and the servos.</a:t>
            </a:r>
            <a:endParaRPr lang="en-US" sz="1800" dirty="0" smtClean="0"/>
          </a:p>
        </p:txBody>
      </p:sp>
    </p:spTree>
    <p:extLst>
      <p:ext uri="{BB962C8B-B14F-4D97-AF65-F5344CB8AC3E}">
        <p14:creationId xmlns:p14="http://schemas.microsoft.com/office/powerpoint/2010/main" val="17474608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8197" y="76200"/>
            <a:ext cx="3615803" cy="6781800"/>
          </a:xfrm>
        </p:spPr>
        <p:txBody>
          <a:bodyPr>
            <a:noAutofit/>
          </a:bodyPr>
          <a:lstStyle/>
          <a:p>
            <a:r>
              <a:rPr lang="en-US" sz="2000" dirty="0" smtClean="0">
                <a:effectLst/>
              </a:rPr>
              <a:t>Move the heat shrink tubing over the exposed connections as shown in the eleventh photo. </a:t>
            </a:r>
          </a:p>
          <a:p>
            <a:endParaRPr lang="en-US" sz="2000" dirty="0"/>
          </a:p>
          <a:p>
            <a:r>
              <a:rPr lang="en-US" sz="2000" dirty="0" smtClean="0">
                <a:effectLst/>
              </a:rPr>
              <a:t>Apply heat with a heat gun or soldering iron. </a:t>
            </a:r>
          </a:p>
          <a:p>
            <a:endParaRPr lang="en-US" sz="2000" dirty="0"/>
          </a:p>
          <a:p>
            <a:r>
              <a:rPr lang="en-US" sz="2000" dirty="0" smtClean="0">
                <a:effectLst/>
              </a:rPr>
              <a:t>The resulting shrunk tubing should look like the twelfth photo.</a:t>
            </a:r>
          </a:p>
          <a:p>
            <a:endParaRPr lang="en-US" sz="2000" dirty="0"/>
          </a:p>
          <a:p>
            <a:r>
              <a:rPr lang="en-US" sz="2000" dirty="0" smtClean="0">
                <a:effectLst/>
              </a:rPr>
              <a:t> If you are not using heat shrink tubing, you should wrap each of the exposed wires with electrical tape</a:t>
            </a:r>
            <a:r>
              <a:rPr lang="en-US" sz="2000" dirty="0" smtClean="0">
                <a:effectLst/>
              </a:rPr>
              <a:t>.</a:t>
            </a:r>
            <a:endParaRPr lang="en-US" sz="2000" dirty="0" smtClean="0">
              <a:effectLst/>
            </a:endParaRPr>
          </a:p>
          <a:p>
            <a:r>
              <a:rPr lang="en-US" sz="2000" dirty="0" smtClean="0">
                <a:effectLst/>
              </a:rPr>
              <a:t>Cut the extra off the white wire, as shown in the last photo, and the servo power supply is now complete.</a:t>
            </a:r>
          </a:p>
          <a:p>
            <a:endParaRPr lang="en-US" sz="20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61" t="17112" r="41320" b="5110"/>
          <a:stretch/>
        </p:blipFill>
        <p:spPr bwMode="auto">
          <a:xfrm>
            <a:off x="22747" y="228600"/>
            <a:ext cx="55054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35437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000" t="15333" r="39167" b="5111"/>
          <a:stretch/>
        </p:blipFill>
        <p:spPr bwMode="auto">
          <a:xfrm>
            <a:off x="0" y="1154083"/>
            <a:ext cx="5257800" cy="5703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0" y="0"/>
            <a:ext cx="5181600" cy="152400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effectLst>
                  <a:outerShdw blurRad="38100" dist="38100" dir="2700000" algn="tl">
                    <a:srgbClr val="000000">
                      <a:alpha val="43137"/>
                    </a:srgbClr>
                  </a:outerShdw>
                </a:effectLst>
              </a:rPr>
              <a:t>Step 4: Prepare the Stage Platforms</a:t>
            </a:r>
            <a:endParaRPr lang="en-US" b="1" dirty="0">
              <a:solidFill>
                <a:srgbClr val="FF0000"/>
              </a:solidFill>
              <a:effectLst>
                <a:outerShdw blurRad="38100" dist="38100" dir="2700000" algn="tl">
                  <a:srgbClr val="000000">
                    <a:alpha val="43137"/>
                  </a:srgbClr>
                </a:outerShdw>
              </a:effectLst>
            </a:endParaRPr>
          </a:p>
        </p:txBody>
      </p:sp>
      <p:sp>
        <p:nvSpPr>
          <p:cNvPr id="6" name="Content Placeholder 2"/>
          <p:cNvSpPr txBox="1">
            <a:spLocks/>
          </p:cNvSpPr>
          <p:nvPr/>
        </p:nvSpPr>
        <p:spPr>
          <a:xfrm>
            <a:off x="5181600" y="76200"/>
            <a:ext cx="3962400" cy="6629400"/>
          </a:xfrm>
          <a:prstGeom prst="rect">
            <a:avLst/>
          </a:prstGeom>
          <a:solidFill>
            <a:schemeClr val="bg2"/>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smtClean="0"/>
              <a:t>Time to assemble the two platforms that will be used as </a:t>
            </a:r>
            <a:r>
              <a:rPr lang="en-US" sz="1800" b="1" dirty="0" err="1" smtClean="0"/>
              <a:t>Groovin</a:t>
            </a:r>
            <a:r>
              <a:rPr lang="en-US" sz="1800" b="1" dirty="0" smtClean="0"/>
              <a:t>' Grover</a:t>
            </a:r>
            <a:r>
              <a:rPr lang="en-US" sz="1800" dirty="0" smtClean="0"/>
              <a:t>'s stage. </a:t>
            </a:r>
          </a:p>
          <a:p>
            <a:r>
              <a:rPr lang="en-US" sz="1800" dirty="0" smtClean="0"/>
              <a:t>The threaded rods will be used as support shafts for the two platforms. </a:t>
            </a:r>
          </a:p>
          <a:p>
            <a:r>
              <a:rPr lang="en-US" sz="1800" dirty="0" smtClean="0"/>
              <a:t>I used yellow plastic for the platforms as shown in the first photo. You can use wood, Masonite, plastic, or any other firm non-conducting material.</a:t>
            </a:r>
            <a:br>
              <a:rPr lang="en-US" sz="1800" dirty="0" smtClean="0"/>
            </a:br>
            <a:endParaRPr lang="en-US" sz="1800" dirty="0" smtClean="0"/>
          </a:p>
          <a:p>
            <a:r>
              <a:rPr lang="en-US" sz="1800" dirty="0" smtClean="0"/>
              <a:t>Mark the holes for the support shafts. The placement of the holes are not critical but I recommend making the holes 1/2" in the from the corners as marked in the second photo.</a:t>
            </a:r>
          </a:p>
          <a:p>
            <a:r>
              <a:rPr lang="en-US" sz="1800" dirty="0" smtClean="0"/>
              <a:t>Drill the four holes using a 1/4" drill bit. </a:t>
            </a:r>
          </a:p>
          <a:p>
            <a:r>
              <a:rPr lang="en-US" sz="1800" dirty="0" smtClean="0"/>
              <a:t>I suggest clamping the two boards together and drilling them together to ensure the pieces fit well when assembled. </a:t>
            </a:r>
          </a:p>
        </p:txBody>
      </p:sp>
    </p:spTree>
    <p:extLst>
      <p:ext uri="{BB962C8B-B14F-4D97-AF65-F5344CB8AC3E}">
        <p14:creationId xmlns:p14="http://schemas.microsoft.com/office/powerpoint/2010/main" val="16595751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67" t="29779" r="40278" b="4666"/>
          <a:stretch/>
        </p:blipFill>
        <p:spPr bwMode="auto">
          <a:xfrm>
            <a:off x="0" y="2095500"/>
            <a:ext cx="5004661"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a:spLocks noGrp="1"/>
          </p:cNvSpPr>
          <p:nvPr>
            <p:ph idx="1"/>
          </p:nvPr>
        </p:nvSpPr>
        <p:spPr>
          <a:xfrm>
            <a:off x="5181600" y="228600"/>
            <a:ext cx="3505200" cy="6096000"/>
          </a:xfrm>
          <a:solidFill>
            <a:schemeClr val="bg2"/>
          </a:solidFill>
        </p:spPr>
        <p:txBody>
          <a:bodyPr>
            <a:noAutofit/>
          </a:bodyPr>
          <a:lstStyle/>
          <a:p>
            <a:r>
              <a:rPr lang="en-US" sz="2000" dirty="0" smtClean="0">
                <a:effectLst/>
              </a:rPr>
              <a:t>Mark </a:t>
            </a:r>
            <a:r>
              <a:rPr lang="en-US" sz="2000" dirty="0" smtClean="0">
                <a:effectLst/>
              </a:rPr>
              <a:t>the holes for the support shafts. </a:t>
            </a:r>
            <a:endParaRPr lang="en-US" sz="2000" dirty="0" smtClean="0">
              <a:effectLst/>
            </a:endParaRPr>
          </a:p>
          <a:p>
            <a:endParaRPr lang="en-US" sz="2000" dirty="0"/>
          </a:p>
          <a:p>
            <a:r>
              <a:rPr lang="en-US" sz="2000" dirty="0" smtClean="0">
                <a:effectLst/>
              </a:rPr>
              <a:t>The </a:t>
            </a:r>
            <a:r>
              <a:rPr lang="en-US" sz="2000" dirty="0" smtClean="0">
                <a:effectLst/>
              </a:rPr>
              <a:t>placement of the holes are not critical but I recommend making the holes 1/2" in the from the corners as marked in the second photo.</a:t>
            </a:r>
          </a:p>
          <a:p>
            <a:endParaRPr lang="en-US" sz="2000" dirty="0" smtClean="0">
              <a:effectLst/>
            </a:endParaRPr>
          </a:p>
          <a:p>
            <a:r>
              <a:rPr lang="en-US" sz="2000" dirty="0" smtClean="0">
                <a:effectLst/>
              </a:rPr>
              <a:t>Drill </a:t>
            </a:r>
            <a:r>
              <a:rPr lang="en-US" sz="2000" dirty="0" smtClean="0">
                <a:effectLst/>
              </a:rPr>
              <a:t>the four holes using a 1/4" drill bit. </a:t>
            </a:r>
            <a:endParaRPr lang="en-US" sz="2000" dirty="0" smtClean="0">
              <a:effectLst/>
            </a:endParaRPr>
          </a:p>
          <a:p>
            <a:endParaRPr lang="en-US" sz="2000" dirty="0" smtClean="0">
              <a:effectLst/>
            </a:endParaRPr>
          </a:p>
          <a:p>
            <a:r>
              <a:rPr lang="en-US" sz="2000" dirty="0" smtClean="0">
                <a:effectLst/>
              </a:rPr>
              <a:t>I </a:t>
            </a:r>
            <a:r>
              <a:rPr lang="en-US" sz="2000" dirty="0" smtClean="0">
                <a:effectLst/>
              </a:rPr>
              <a:t>suggest clamping the two boards together and drilling them together to ensure the pieces fit well when assembled. </a:t>
            </a:r>
          </a:p>
        </p:txBody>
      </p:sp>
      <p:sp>
        <p:nvSpPr>
          <p:cNvPr id="4" name="Rectangle 3"/>
          <p:cNvSpPr/>
          <p:nvPr/>
        </p:nvSpPr>
        <p:spPr>
          <a:xfrm>
            <a:off x="-1" y="9310"/>
            <a:ext cx="5004661" cy="2308324"/>
          </a:xfrm>
          <a:prstGeom prst="rect">
            <a:avLst/>
          </a:prstGeom>
          <a:solidFill>
            <a:schemeClr val="bg2"/>
          </a:solidFill>
        </p:spPr>
        <p:txBody>
          <a:bodyPr wrap="square">
            <a:spAutoFit/>
          </a:bodyPr>
          <a:lstStyle/>
          <a:p>
            <a:pPr marL="285750" indent="-285750">
              <a:buFont typeface="Arial" panose="020B0604020202020204" pitchFamily="34" charset="0"/>
              <a:buChar char="•"/>
            </a:pPr>
            <a:r>
              <a:rPr lang="en-US" dirty="0"/>
              <a:t>Time to assemble the two platforms that will be used as </a:t>
            </a:r>
            <a:r>
              <a:rPr lang="en-US" b="1" dirty="0" err="1"/>
              <a:t>Groovin</a:t>
            </a:r>
            <a:r>
              <a:rPr lang="en-US" b="1" dirty="0"/>
              <a:t>' Grover</a:t>
            </a:r>
            <a:r>
              <a:rPr lang="en-US" dirty="0"/>
              <a:t>'s stage. </a:t>
            </a:r>
          </a:p>
          <a:p>
            <a:pPr marL="285750" indent="-285750">
              <a:buFont typeface="Arial" panose="020B0604020202020204" pitchFamily="34" charset="0"/>
              <a:buChar char="•"/>
            </a:pPr>
            <a:r>
              <a:rPr lang="en-US" dirty="0"/>
              <a:t>The threaded rods will be used as support shafts for the two platforms. </a:t>
            </a:r>
          </a:p>
          <a:p>
            <a:pPr marL="285750" indent="-285750">
              <a:buFont typeface="Arial" panose="020B0604020202020204" pitchFamily="34" charset="0"/>
              <a:buChar char="•"/>
            </a:pPr>
            <a:r>
              <a:rPr lang="en-US" dirty="0"/>
              <a:t>I used yellow plastic for the platforms as shown in the first photo. You can use wood, Masonite, plastic, or any other firm non-conducting material.</a:t>
            </a:r>
          </a:p>
        </p:txBody>
      </p:sp>
    </p:spTree>
    <p:extLst>
      <p:ext uri="{BB962C8B-B14F-4D97-AF65-F5344CB8AC3E}">
        <p14:creationId xmlns:p14="http://schemas.microsoft.com/office/powerpoint/2010/main" val="624576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305800" cy="6096000"/>
          </a:xfrm>
        </p:spPr>
        <p:txBody>
          <a:bodyPr>
            <a:noAutofit/>
          </a:bodyPr>
          <a:lstStyle/>
          <a:p>
            <a:r>
              <a:rPr lang="en-US" sz="2400" dirty="0" smtClean="0">
                <a:effectLst/>
              </a:rPr>
              <a:t>Time to assemble the two platforms that will be used as </a:t>
            </a:r>
            <a:r>
              <a:rPr lang="en-US" sz="2400" b="1" dirty="0" err="1" smtClean="0">
                <a:effectLst/>
              </a:rPr>
              <a:t>Groovin</a:t>
            </a:r>
            <a:r>
              <a:rPr lang="en-US" sz="2400" b="1" dirty="0" smtClean="0">
                <a:effectLst/>
              </a:rPr>
              <a:t>' Grover</a:t>
            </a:r>
            <a:r>
              <a:rPr lang="en-US" sz="2400" dirty="0" smtClean="0">
                <a:effectLst/>
              </a:rPr>
              <a:t>'s stage. </a:t>
            </a:r>
            <a:endParaRPr lang="en-US" sz="2400" dirty="0" smtClean="0">
              <a:effectLst/>
            </a:endParaRPr>
          </a:p>
          <a:p>
            <a:r>
              <a:rPr lang="en-US" sz="2400" dirty="0" smtClean="0">
                <a:effectLst/>
              </a:rPr>
              <a:t>The </a:t>
            </a:r>
            <a:r>
              <a:rPr lang="en-US" sz="2400" dirty="0" smtClean="0">
                <a:effectLst/>
              </a:rPr>
              <a:t>threaded rods will be used as support shafts for the two platforms. </a:t>
            </a:r>
            <a:endParaRPr lang="en-US" sz="2400" dirty="0" smtClean="0">
              <a:effectLst/>
            </a:endParaRPr>
          </a:p>
          <a:p>
            <a:r>
              <a:rPr lang="en-US" sz="2400" dirty="0" smtClean="0">
                <a:effectLst/>
              </a:rPr>
              <a:t>I </a:t>
            </a:r>
            <a:r>
              <a:rPr lang="en-US" sz="2400" dirty="0" smtClean="0">
                <a:effectLst/>
              </a:rPr>
              <a:t>used yellow plastic for the platforms as shown in the first photo. You can use wood, Masonite, plastic, or any other firm non-conducting material.</a:t>
            </a:r>
            <a:br>
              <a:rPr lang="en-US" sz="2400" dirty="0" smtClean="0">
                <a:effectLst/>
              </a:rPr>
            </a:br>
            <a:endParaRPr lang="en-US" sz="2400" dirty="0" smtClean="0">
              <a:effectLst/>
            </a:endParaRPr>
          </a:p>
          <a:p>
            <a:r>
              <a:rPr lang="en-US" sz="2400" dirty="0" smtClean="0">
                <a:effectLst/>
              </a:rPr>
              <a:t>Mark </a:t>
            </a:r>
            <a:r>
              <a:rPr lang="en-US" sz="2400" dirty="0" smtClean="0">
                <a:effectLst/>
              </a:rPr>
              <a:t>the holes for the support shafts. The placement of the holes are not critical but I recommend making the holes 1/2" in the from the corners as marked in the second photo.</a:t>
            </a:r>
          </a:p>
          <a:p>
            <a:r>
              <a:rPr lang="en-US" sz="2400" dirty="0" smtClean="0">
                <a:effectLst/>
              </a:rPr>
              <a:t>Drill the four holes using a 1/4" drill bit. </a:t>
            </a:r>
            <a:endParaRPr lang="en-US" sz="2400" dirty="0" smtClean="0">
              <a:effectLst/>
            </a:endParaRPr>
          </a:p>
          <a:p>
            <a:r>
              <a:rPr lang="en-US" sz="2400" dirty="0" smtClean="0">
                <a:effectLst/>
              </a:rPr>
              <a:t>I </a:t>
            </a:r>
            <a:r>
              <a:rPr lang="en-US" sz="2400" dirty="0" smtClean="0">
                <a:effectLst/>
              </a:rPr>
              <a:t>suggest clamping the two boards together and drilling them together to ensure the pieces fit well when assembled. </a:t>
            </a:r>
            <a:endParaRPr lang="en-US" sz="2400" dirty="0" smtClean="0">
              <a:effectLst/>
            </a:endParaRPr>
          </a:p>
          <a:p>
            <a:r>
              <a:rPr lang="en-US" sz="2400" dirty="0" smtClean="0">
                <a:effectLst/>
              </a:rPr>
              <a:t>The </a:t>
            </a:r>
            <a:r>
              <a:rPr lang="en-US" sz="2400" dirty="0" smtClean="0">
                <a:effectLst/>
              </a:rPr>
              <a:t>finished pieces are shown in the third photo.</a:t>
            </a:r>
          </a:p>
        </p:txBody>
      </p:sp>
    </p:spTree>
    <p:extLst>
      <p:ext uri="{BB962C8B-B14F-4D97-AF65-F5344CB8AC3E}">
        <p14:creationId xmlns:p14="http://schemas.microsoft.com/office/powerpoint/2010/main" val="2298223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9144000" cy="3886200"/>
          </a:xfrm>
          <a:solidFill>
            <a:srgbClr val="FFFF00"/>
          </a:solidFill>
        </p:spPr>
        <p:txBody>
          <a:bodyPr>
            <a:noAutofit/>
          </a:bodyPr>
          <a:lstStyle/>
          <a:p>
            <a:r>
              <a:rPr lang="en-US" b="1" dirty="0" smtClean="0"/>
              <a:t>http://www.instructables.com/id/Groovin-Grover-A-Microcontroller-based-Marionett/step11/Making-Groovin-Grover-Dance/</a:t>
            </a:r>
            <a:endParaRPr lang="en-US" b="1" dirty="0"/>
          </a:p>
        </p:txBody>
      </p:sp>
    </p:spTree>
    <p:extLst>
      <p:ext uri="{BB962C8B-B14F-4D97-AF65-F5344CB8AC3E}">
        <p14:creationId xmlns:p14="http://schemas.microsoft.com/office/powerpoint/2010/main" val="433141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860" t="14001" r="40279" b="4444"/>
          <a:stretch/>
        </p:blipFill>
        <p:spPr bwMode="auto">
          <a:xfrm>
            <a:off x="1143000" y="0"/>
            <a:ext cx="603578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19050" y="0"/>
            <a:ext cx="9144000" cy="1427594"/>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FF0000"/>
                </a:solidFill>
                <a:effectLst>
                  <a:outerShdw blurRad="38100" dist="38100" dir="2700000" algn="tl">
                    <a:srgbClr val="000000">
                      <a:alpha val="43137"/>
                    </a:srgbClr>
                  </a:outerShdw>
                </a:effectLst>
              </a:rPr>
              <a:t>Step 5: Assemble the Stage</a:t>
            </a:r>
            <a:endParaRPr lang="en-US"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2692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05" t="16222" r="39861" b="14889"/>
          <a:stretch/>
        </p:blipFill>
        <p:spPr bwMode="auto">
          <a:xfrm>
            <a:off x="-36394" y="1295400"/>
            <a:ext cx="5598488"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36394" y="0"/>
            <a:ext cx="9104194" cy="1295400"/>
          </a:xfrm>
          <a:prstGeom prst="rect">
            <a:avLst/>
          </a:prstGeom>
          <a:solidFill>
            <a:schemeClr val="bg2"/>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smtClean="0">
                <a:hlinkClick r:id="rId3"/>
              </a:rPr>
              <a:t>&lt;</a:t>
            </a:r>
            <a:r>
              <a:rPr lang="en-US" sz="1600" dirty="0" err="1" smtClean="0">
                <a:hlinkClick r:id="rId3"/>
              </a:rPr>
              <a:t>img</a:t>
            </a:r>
            <a:r>
              <a:rPr lang="en-US" sz="1600" dirty="0" smtClean="0">
                <a:hlinkClick r:id="rId3"/>
              </a:rPr>
              <a:t> class="photo" alt="5 - 8 - Finished Platform.JPG" </a:t>
            </a:r>
            <a:r>
              <a:rPr lang="en-US" sz="1600" dirty="0" err="1" smtClean="0">
                <a:hlinkClick r:id="rId3"/>
              </a:rPr>
              <a:t>src</a:t>
            </a:r>
            <a:r>
              <a:rPr lang="en-US" sz="1600" dirty="0" smtClean="0">
                <a:hlinkClick r:id="rId3"/>
              </a:rPr>
              <a:t>="/files/</a:t>
            </a:r>
            <a:r>
              <a:rPr lang="en-US" sz="1600" dirty="0" err="1" smtClean="0">
                <a:hlinkClick r:id="rId3"/>
              </a:rPr>
              <a:t>deriv</a:t>
            </a:r>
            <a:r>
              <a:rPr lang="en-US" sz="1600" dirty="0" smtClean="0">
                <a:hlinkClick r:id="rId3"/>
              </a:rPr>
              <a:t>/FCQ/W6IT/GJQED7IX/FCQW6ITGJQED7IX.LARGE.jpg" style="width:600px;" /&gt;</a:t>
            </a:r>
          </a:p>
          <a:p>
            <a:r>
              <a:rPr lang="en-US" sz="1600" dirty="0" smtClean="0">
                <a:hlinkClick r:id="rId3"/>
              </a:rPr>
              <a:t>View from the top of the assembled stage.</a:t>
            </a:r>
          </a:p>
          <a:p>
            <a:r>
              <a:rPr lang="en-US" sz="1600" dirty="0" smtClean="0"/>
              <a:t>The stage consists of an upper and lower platform held together using supports shafts consisting of threaded rods and hex nuts. </a:t>
            </a:r>
          </a:p>
          <a:p>
            <a:endParaRPr lang="en-US" sz="1600" dirty="0" smtClean="0"/>
          </a:p>
        </p:txBody>
      </p:sp>
      <p:sp>
        <p:nvSpPr>
          <p:cNvPr id="4" name="Rectangle 3"/>
          <p:cNvSpPr/>
          <p:nvPr/>
        </p:nvSpPr>
        <p:spPr>
          <a:xfrm>
            <a:off x="5562094" y="3505200"/>
            <a:ext cx="3481822" cy="3139321"/>
          </a:xfrm>
          <a:prstGeom prst="rect">
            <a:avLst/>
          </a:prstGeom>
          <a:solidFill>
            <a:schemeClr val="bg2"/>
          </a:solidFill>
        </p:spPr>
        <p:txBody>
          <a:bodyPr wrap="square">
            <a:spAutoFit/>
          </a:bodyPr>
          <a:lstStyle/>
          <a:p>
            <a:pPr marL="285750" indent="-285750">
              <a:buFont typeface="Arial" panose="020B0604020202020204" pitchFamily="34" charset="0"/>
              <a:buChar char="•"/>
            </a:pPr>
            <a:r>
              <a:rPr lang="en-US" dirty="0"/>
              <a:t>The hex nuts on each end will hold the platforms in place.</a:t>
            </a:r>
            <a:br>
              <a:rPr lang="en-US" dirty="0"/>
            </a:b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Thread one hex nut onto the ends of each threaded rod as shown in the second, third, and fourth photos.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hex nuts should leave 1/2" of the rod exposed.</a:t>
            </a:r>
          </a:p>
        </p:txBody>
      </p:sp>
      <p:sp>
        <p:nvSpPr>
          <p:cNvPr id="6" name="Rectangle 5"/>
          <p:cNvSpPr/>
          <p:nvPr/>
        </p:nvSpPr>
        <p:spPr>
          <a:xfrm>
            <a:off x="5791199" y="1295400"/>
            <a:ext cx="3296503" cy="1323439"/>
          </a:xfrm>
          <a:prstGeom prst="rect">
            <a:avLst/>
          </a:prstGeom>
          <a:solidFill>
            <a:schemeClr val="bg2"/>
          </a:solidFill>
        </p:spPr>
        <p:txBody>
          <a:bodyPr wrap="square">
            <a:spAutoFit/>
          </a:bodyPr>
          <a:lstStyle/>
          <a:p>
            <a:r>
              <a:rPr lang="en-US" sz="2000" dirty="0"/>
              <a:t>Each support shaft consists of one threaded rod and four hex nuts as shown in the first photo. </a:t>
            </a:r>
          </a:p>
        </p:txBody>
      </p:sp>
    </p:spTree>
    <p:extLst>
      <p:ext uri="{BB962C8B-B14F-4D97-AF65-F5344CB8AC3E}">
        <p14:creationId xmlns:p14="http://schemas.microsoft.com/office/powerpoint/2010/main" val="1791205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84" t="37111" r="39861" b="11333"/>
          <a:stretch/>
        </p:blipFill>
        <p:spPr bwMode="auto">
          <a:xfrm>
            <a:off x="0" y="2067724"/>
            <a:ext cx="6400800" cy="4790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248400" y="0"/>
            <a:ext cx="2895600" cy="6370975"/>
          </a:xfrm>
          <a:prstGeom prst="rect">
            <a:avLst/>
          </a:prstGeom>
          <a:solidFill>
            <a:schemeClr val="bg2"/>
          </a:solidFill>
        </p:spPr>
        <p:txBody>
          <a:bodyPr wrap="square">
            <a:spAutoFit/>
          </a:bodyPr>
          <a:lstStyle/>
          <a:p>
            <a:r>
              <a:rPr lang="en-US" sz="2400" dirty="0" smtClean="0"/>
              <a:t>3. The </a:t>
            </a:r>
            <a:r>
              <a:rPr lang="en-US" sz="2400" dirty="0"/>
              <a:t>rubber feet should be the only thing touching the surface where the stage is </a:t>
            </a:r>
            <a:r>
              <a:rPr lang="en-US" sz="2400" dirty="0" smtClean="0"/>
              <a:t>placed.</a:t>
            </a:r>
          </a:p>
          <a:p>
            <a:r>
              <a:rPr lang="en-US" sz="2400" dirty="0" smtClean="0"/>
              <a:t>4. Place </a:t>
            </a:r>
            <a:r>
              <a:rPr lang="en-US" sz="2400" dirty="0"/>
              <a:t>the upper platform onto the threaded rods as shown in the sixth </a:t>
            </a:r>
            <a:r>
              <a:rPr lang="en-US" sz="2400" dirty="0" smtClean="0"/>
              <a:t>photo.</a:t>
            </a:r>
          </a:p>
          <a:p>
            <a:r>
              <a:rPr lang="en-US" sz="2400" dirty="0" smtClean="0"/>
              <a:t>5. Use </a:t>
            </a:r>
            <a:r>
              <a:rPr lang="en-US" sz="2400" dirty="0"/>
              <a:t>four hex nuts to secure the upper platform as shown in the seventh </a:t>
            </a:r>
            <a:r>
              <a:rPr lang="en-US" sz="2400" dirty="0" smtClean="0"/>
              <a:t>photo.</a:t>
            </a:r>
          </a:p>
          <a:p>
            <a:r>
              <a:rPr lang="en-US" sz="2400" dirty="0" smtClean="0"/>
              <a:t>6. The </a:t>
            </a:r>
            <a:r>
              <a:rPr lang="en-US" sz="2400" dirty="0"/>
              <a:t>assembled stage is shown in the eighth photo.</a:t>
            </a:r>
          </a:p>
        </p:txBody>
      </p:sp>
      <p:sp>
        <p:nvSpPr>
          <p:cNvPr id="6" name="Content Placeholder 2"/>
          <p:cNvSpPr>
            <a:spLocks noGrp="1"/>
          </p:cNvSpPr>
          <p:nvPr>
            <p:ph idx="1"/>
          </p:nvPr>
        </p:nvSpPr>
        <p:spPr>
          <a:xfrm>
            <a:off x="0" y="3412"/>
            <a:ext cx="6248400" cy="1977788"/>
          </a:xfrm>
          <a:solidFill>
            <a:schemeClr val="bg2"/>
          </a:solidFill>
        </p:spPr>
        <p:txBody>
          <a:bodyPr>
            <a:normAutofit fontScale="77500" lnSpcReduction="20000"/>
          </a:bodyPr>
          <a:lstStyle/>
          <a:p>
            <a:pPr marL="514350" indent="-514350">
              <a:buFont typeface="+mj-lt"/>
              <a:buAutoNum type="arabicPeriod"/>
            </a:pPr>
            <a:r>
              <a:rPr lang="en-US" dirty="0" smtClean="0">
                <a:effectLst/>
              </a:rPr>
              <a:t>Insert each of the threaded rods into the lower platform and secure with hex nuts as shown in the fifth photo. </a:t>
            </a:r>
            <a:endParaRPr lang="en-US" dirty="0" smtClean="0">
              <a:effectLst/>
            </a:endParaRPr>
          </a:p>
          <a:p>
            <a:pPr marL="514350" indent="-514350">
              <a:buFont typeface="+mj-lt"/>
              <a:buAutoNum type="arabicPeriod"/>
            </a:pPr>
            <a:r>
              <a:rPr lang="en-US" dirty="0" smtClean="0">
                <a:effectLst/>
              </a:rPr>
              <a:t>Make </a:t>
            </a:r>
            <a:r>
              <a:rPr lang="en-US" dirty="0" smtClean="0">
                <a:effectLst/>
              </a:rPr>
              <a:t>sure that the hex nuts do not extend past the bottom of the </a:t>
            </a:r>
            <a:r>
              <a:rPr lang="en-US" dirty="0" err="1" smtClean="0">
                <a:effectLst/>
              </a:rPr>
              <a:t>the</a:t>
            </a:r>
            <a:r>
              <a:rPr lang="en-US" dirty="0" smtClean="0">
                <a:effectLst/>
              </a:rPr>
              <a:t> rubber feet. </a:t>
            </a:r>
            <a:endParaRPr lang="en-US" dirty="0" smtClean="0">
              <a:effectLst/>
            </a:endParaRPr>
          </a:p>
          <a:p>
            <a:pPr marL="514350" indent="-514350">
              <a:buFont typeface="+mj-lt"/>
              <a:buAutoNum type="arabicPeriod"/>
            </a:pPr>
            <a:endParaRPr lang="en-US" dirty="0"/>
          </a:p>
        </p:txBody>
      </p:sp>
    </p:spTree>
    <p:extLst>
      <p:ext uri="{BB962C8B-B14F-4D97-AF65-F5344CB8AC3E}">
        <p14:creationId xmlns:p14="http://schemas.microsoft.com/office/powerpoint/2010/main" val="561745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96" t="24864" r="41630" b="23232"/>
          <a:stretch/>
        </p:blipFill>
        <p:spPr bwMode="auto">
          <a:xfrm>
            <a:off x="0" y="1774209"/>
            <a:ext cx="6005016" cy="5063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19050"/>
            <a:ext cx="5029200" cy="1569660"/>
          </a:xfrm>
          <a:prstGeom prst="rect">
            <a:avLst/>
          </a:prstGeom>
          <a:solidFill>
            <a:srgbClr val="FFFF00"/>
          </a:solidFill>
        </p:spPr>
        <p:txBody>
          <a:bodyPr wrap="square" rtlCol="0">
            <a:spAutoFit/>
          </a:bodyPr>
          <a:lstStyle/>
          <a:p>
            <a:pPr algn="ctr"/>
            <a:r>
              <a:rPr lang="en-US" sz="4800" b="1" dirty="0" smtClean="0">
                <a:solidFill>
                  <a:srgbClr val="FF0000"/>
                </a:solidFill>
                <a:effectLst>
                  <a:outerShdw blurRad="38100" dist="38100" dir="2700000" algn="tl">
                    <a:srgbClr val="000000">
                      <a:alpha val="43137"/>
                    </a:srgbClr>
                  </a:outerShdw>
                </a:effectLst>
              </a:rPr>
              <a:t>Step 6: Mount the Microcontroller</a:t>
            </a:r>
            <a:endParaRPr lang="en-US" sz="4800" b="1" dirty="0">
              <a:solidFill>
                <a:srgbClr val="FF0000"/>
              </a:solidFill>
              <a:effectLst>
                <a:outerShdw blurRad="38100" dist="38100" dir="2700000" algn="tl">
                  <a:srgbClr val="000000">
                    <a:alpha val="43137"/>
                  </a:srgbClr>
                </a:outerShdw>
              </a:effectLst>
            </a:endParaRPr>
          </a:p>
        </p:txBody>
      </p:sp>
      <p:sp>
        <p:nvSpPr>
          <p:cNvPr id="6" name="Content Placeholder 2"/>
          <p:cNvSpPr txBox="1">
            <a:spLocks/>
          </p:cNvSpPr>
          <p:nvPr/>
        </p:nvSpPr>
        <p:spPr>
          <a:xfrm>
            <a:off x="5867400" y="19050"/>
            <a:ext cx="3276600" cy="6259513"/>
          </a:xfrm>
          <a:prstGeom prst="rect">
            <a:avLst/>
          </a:prstGeom>
          <a:solidFill>
            <a:schemeClr val="bg2"/>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smtClean="0"/>
              <a:t>Velcro is used to mount the microcontroller to the top of the upper platform. </a:t>
            </a:r>
          </a:p>
          <a:p>
            <a:endParaRPr lang="en-US" sz="1600" dirty="0"/>
          </a:p>
          <a:p>
            <a:r>
              <a:rPr lang="en-US" sz="1600" dirty="0" smtClean="0"/>
              <a:t>The plastic wire clamps are used to hold the USB and power cables in place: the clamps will prevent the microcontroller from being accidentally pulled off the upper platform.</a:t>
            </a:r>
            <a:br>
              <a:rPr lang="en-US" sz="1600" dirty="0" smtClean="0"/>
            </a:br>
            <a:endParaRPr lang="en-US" sz="1600" dirty="0" smtClean="0"/>
          </a:p>
          <a:p>
            <a:r>
              <a:rPr lang="en-US" sz="1600" dirty="0" smtClean="0"/>
              <a:t>Attach a small piece of Velcro to the center of the top of the upper platform as shown in the first photo.</a:t>
            </a:r>
          </a:p>
          <a:p>
            <a:endParaRPr lang="en-US" sz="1600" dirty="0" smtClean="0"/>
          </a:p>
          <a:p>
            <a:r>
              <a:rPr lang="en-US" sz="1600" dirty="0" smtClean="0"/>
              <a:t>Attach the corresponding piece of Velcro to bottom of the microcontroller as shown in the second photo.</a:t>
            </a:r>
          </a:p>
          <a:p>
            <a:endParaRPr lang="en-US" sz="1600" dirty="0" smtClean="0"/>
          </a:p>
          <a:p>
            <a:r>
              <a:rPr lang="en-US" sz="1600" dirty="0" smtClean="0"/>
              <a:t>Affix the microcontroller to the upper platform using the Velcro as shown in the third photo.</a:t>
            </a:r>
            <a:endParaRPr lang="en-US" sz="1600" dirty="0" smtClean="0"/>
          </a:p>
        </p:txBody>
      </p:sp>
    </p:spTree>
    <p:extLst>
      <p:ext uri="{BB962C8B-B14F-4D97-AF65-F5344CB8AC3E}">
        <p14:creationId xmlns:p14="http://schemas.microsoft.com/office/powerpoint/2010/main" val="898020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889" t="27555" r="43500" b="55255"/>
          <a:stretch/>
        </p:blipFill>
        <p:spPr bwMode="auto">
          <a:xfrm>
            <a:off x="37530" y="0"/>
            <a:ext cx="907017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37530" y="2590800"/>
            <a:ext cx="8954069" cy="4267200"/>
          </a:xfrm>
          <a:prstGeom prst="rect">
            <a:avLst/>
          </a:prstGeom>
          <a:solidFill>
            <a:schemeClr val="bg2"/>
          </a:solidFill>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Small plastic wire clamps and machine screws with nuts will be used the secure the USB and power cables to the upper platform - see the fourth photo.</a:t>
            </a:r>
          </a:p>
          <a:p>
            <a:endParaRPr lang="en-US" dirty="0" smtClean="0"/>
          </a:p>
          <a:p>
            <a:r>
              <a:rPr lang="en-US" dirty="0" smtClean="0"/>
              <a:t>Identify the mini-B connector on the USB connect as shown in the fifth photo: this connector will attach the to microcontroller.</a:t>
            </a:r>
          </a:p>
          <a:p>
            <a:endParaRPr lang="en-US" dirty="0" smtClean="0"/>
          </a:p>
          <a:p>
            <a:r>
              <a:rPr lang="en-US" dirty="0" smtClean="0"/>
              <a:t>Plug the USB cable into the microcontroller as shown in the sixth photo. </a:t>
            </a:r>
          </a:p>
          <a:p>
            <a:pPr lvl="1"/>
            <a:r>
              <a:rPr lang="en-US" dirty="0" smtClean="0"/>
              <a:t>Attach the servo power cable to the servo power pins on the microcontroller. </a:t>
            </a:r>
          </a:p>
          <a:p>
            <a:pPr lvl="1"/>
            <a:r>
              <a:rPr lang="en-US" dirty="0" smtClean="0"/>
              <a:t>Note the orientation of the white, red, and black wires.</a:t>
            </a:r>
          </a:p>
          <a:p>
            <a:pPr lvl="1"/>
            <a:r>
              <a:rPr lang="en-US" dirty="0" smtClean="0"/>
              <a:t> The white wire is unconnected. </a:t>
            </a:r>
          </a:p>
          <a:p>
            <a:pPr lvl="1"/>
            <a:r>
              <a:rPr lang="en-US" dirty="0" smtClean="0"/>
              <a:t>More details on the power connection on the microcontroller can be found at this </a:t>
            </a:r>
            <a:r>
              <a:rPr lang="en-US" dirty="0" smtClean="0">
                <a:hlinkClick r:id="rId3"/>
              </a:rPr>
              <a:t>link</a:t>
            </a:r>
            <a:r>
              <a:rPr lang="en-US" dirty="0" smtClean="0"/>
              <a:t>.</a:t>
            </a:r>
          </a:p>
        </p:txBody>
      </p:sp>
    </p:spTree>
    <p:extLst>
      <p:ext uri="{BB962C8B-B14F-4D97-AF65-F5344CB8AC3E}">
        <p14:creationId xmlns:p14="http://schemas.microsoft.com/office/powerpoint/2010/main" val="1799446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517" y="0"/>
            <a:ext cx="8229600" cy="4525963"/>
          </a:xfrm>
        </p:spPr>
        <p:txBody>
          <a:bodyPr>
            <a:normAutofit/>
          </a:bodyPr>
          <a:lstStyle/>
          <a:p>
            <a:pPr marL="0" indent="0">
              <a:buNone/>
            </a:pPr>
            <a:r>
              <a:rPr lang="en-US" dirty="0" smtClean="0">
                <a:effectLst/>
              </a:rPr>
              <a:t>Place </a:t>
            </a:r>
            <a:r>
              <a:rPr lang="en-US" dirty="0" smtClean="0">
                <a:effectLst/>
              </a:rPr>
              <a:t>a plastic wire clamp over each of the USB and the power cables and secure to the upper platform using the machine screws and nuts as depicted in </a:t>
            </a:r>
            <a:r>
              <a:rPr lang="en-US" dirty="0" smtClean="0">
                <a:effectLst/>
              </a:rPr>
              <a:t>this photo</a:t>
            </a:r>
            <a:r>
              <a:rPr lang="en-US" dirty="0" smtClean="0">
                <a:effectLst/>
              </a:rPr>
              <a:t>.</a:t>
            </a:r>
          </a:p>
          <a:p>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06" t="45094" r="41528" b="4667"/>
          <a:stretch/>
        </p:blipFill>
        <p:spPr bwMode="auto">
          <a:xfrm>
            <a:off x="122830" y="1963928"/>
            <a:ext cx="6354170" cy="489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35631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417" t="24889" r="40555" b="20000"/>
          <a:stretch/>
        </p:blipFill>
        <p:spPr bwMode="auto">
          <a:xfrm>
            <a:off x="0" y="42968"/>
            <a:ext cx="8686800" cy="6795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050" y="54114"/>
            <a:ext cx="9124950" cy="1015663"/>
          </a:xfrm>
          <a:prstGeom prst="rect">
            <a:avLst/>
          </a:prstGeom>
          <a:solidFill>
            <a:srgbClr val="FFFF00"/>
          </a:solidFill>
        </p:spPr>
        <p:txBody>
          <a:bodyPr wrap="square" rtlCol="0">
            <a:spAutoFit/>
          </a:bodyPr>
          <a:lstStyle/>
          <a:p>
            <a:pPr algn="ctr"/>
            <a:r>
              <a:rPr lang="en-US" sz="6000" b="1" dirty="0" smtClean="0">
                <a:solidFill>
                  <a:srgbClr val="FF0000"/>
                </a:solidFill>
                <a:effectLst>
                  <a:outerShdw blurRad="38100" dist="38100" dir="2700000" algn="tl">
                    <a:srgbClr val="000000">
                      <a:alpha val="43137"/>
                    </a:srgbClr>
                  </a:outerShdw>
                </a:effectLst>
              </a:rPr>
              <a:t>Step 7: Mount the Servos</a:t>
            </a:r>
            <a:endParaRPr lang="en-US" sz="6000" b="1" dirty="0">
              <a:solidFill>
                <a:srgbClr val="FF0000"/>
              </a:solidFill>
              <a:effectLst>
                <a:outerShdw blurRad="38100" dist="38100" dir="2700000" algn="tl">
                  <a:srgbClr val="000000">
                    <a:alpha val="43137"/>
                  </a:srgbClr>
                </a:outerShdw>
              </a:effectLst>
            </a:endParaRPr>
          </a:p>
        </p:txBody>
      </p:sp>
      <p:sp>
        <p:nvSpPr>
          <p:cNvPr id="5" name="Rectangle 4"/>
          <p:cNvSpPr/>
          <p:nvPr/>
        </p:nvSpPr>
        <p:spPr>
          <a:xfrm>
            <a:off x="3657600" y="1069777"/>
            <a:ext cx="5486400" cy="1200329"/>
          </a:xfrm>
          <a:prstGeom prst="rect">
            <a:avLst/>
          </a:prstGeom>
          <a:solidFill>
            <a:schemeClr val="bg2"/>
          </a:solidFill>
        </p:spPr>
        <p:txBody>
          <a:bodyPr wrap="square">
            <a:spAutoFit/>
          </a:bodyPr>
          <a:lstStyle/>
          <a:p>
            <a:r>
              <a:rPr lang="en-US" dirty="0"/>
              <a:t>Cut four pieces of Velcro the same width as the servos (approximately 1 1/2") as shown in the first photo. </a:t>
            </a:r>
            <a:endParaRPr lang="en-US" dirty="0" smtClean="0"/>
          </a:p>
          <a:p>
            <a:r>
              <a:rPr lang="en-US" dirty="0" smtClean="0"/>
              <a:t>The </a:t>
            </a:r>
            <a:r>
              <a:rPr lang="en-US" dirty="0"/>
              <a:t>orientation of the servos is important - note the positions of the servo horns in that photo.</a:t>
            </a:r>
          </a:p>
        </p:txBody>
      </p:sp>
    </p:spTree>
    <p:extLst>
      <p:ext uri="{BB962C8B-B14F-4D97-AF65-F5344CB8AC3E}">
        <p14:creationId xmlns:p14="http://schemas.microsoft.com/office/powerpoint/2010/main" val="26272122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458200" cy="5029200"/>
          </a:xfrm>
        </p:spPr>
        <p:txBody>
          <a:bodyPr>
            <a:normAutofit fontScale="55000" lnSpcReduction="20000"/>
          </a:bodyPr>
          <a:lstStyle/>
          <a:p>
            <a:r>
              <a:rPr lang="en-US" dirty="0" smtClean="0">
                <a:effectLst/>
                <a:hlinkClick r:id="rId2"/>
              </a:rPr>
              <a:t>&lt;</a:t>
            </a:r>
            <a:r>
              <a:rPr lang="en-US" dirty="0" err="1" smtClean="0">
                <a:effectLst/>
                <a:hlinkClick r:id="rId2"/>
              </a:rPr>
              <a:t>img</a:t>
            </a:r>
            <a:r>
              <a:rPr lang="en-US" dirty="0" smtClean="0">
                <a:effectLst/>
                <a:hlinkClick r:id="rId2"/>
              </a:rPr>
              <a:t> class="photo" alt="7 - 11 - Paper Clip Placement.jpg" </a:t>
            </a:r>
            <a:r>
              <a:rPr lang="en-US" dirty="0" err="1" smtClean="0">
                <a:effectLst/>
                <a:hlinkClick r:id="rId2"/>
              </a:rPr>
              <a:t>src</a:t>
            </a:r>
            <a:r>
              <a:rPr lang="en-US" dirty="0" smtClean="0">
                <a:effectLst/>
                <a:hlinkClick r:id="rId2"/>
              </a:rPr>
              <a:t>="/files/</a:t>
            </a:r>
            <a:r>
              <a:rPr lang="en-US" dirty="0" err="1" smtClean="0">
                <a:effectLst/>
                <a:hlinkClick r:id="rId2"/>
              </a:rPr>
              <a:t>deriv</a:t>
            </a:r>
            <a:r>
              <a:rPr lang="en-US" dirty="0" smtClean="0">
                <a:effectLst/>
                <a:hlinkClick r:id="rId2"/>
              </a:rPr>
              <a:t>/FRZ/A5PG/GJQEKGO7/FRZA5PGGJQEKGO7.LARGE.jpg" style="width:600px;" /&gt;</a:t>
            </a:r>
          </a:p>
          <a:p>
            <a:endParaRPr lang="en-US" dirty="0" smtClean="0">
              <a:effectLst/>
              <a:hlinkClick r:id="rId2"/>
            </a:endParaRPr>
          </a:p>
          <a:p>
            <a:r>
              <a:rPr lang="en-US" dirty="0" smtClean="0">
                <a:effectLst/>
                <a:hlinkClick r:id="rId2"/>
              </a:rPr>
              <a:t>Paper </a:t>
            </a:r>
            <a:r>
              <a:rPr lang="en-US" dirty="0" smtClean="0">
                <a:effectLst/>
                <a:hlinkClick r:id="rId2"/>
              </a:rPr>
              <a:t>clip is attached to the servo as shown. The thread from Grover's left foot will be attached to the end of this paper clip. The paper clip extends the motion of the servos.</a:t>
            </a:r>
          </a:p>
          <a:p>
            <a:endParaRPr lang="en-US" dirty="0" smtClean="0">
              <a:effectLst/>
              <a:hlinkClick r:id="rId2"/>
            </a:endParaRPr>
          </a:p>
          <a:p>
            <a:r>
              <a:rPr lang="en-US" dirty="0" smtClean="0">
                <a:effectLst/>
                <a:hlinkClick r:id="rId2"/>
              </a:rPr>
              <a:t>Paper </a:t>
            </a:r>
            <a:r>
              <a:rPr lang="en-US" dirty="0" smtClean="0">
                <a:effectLst/>
                <a:hlinkClick r:id="rId2"/>
              </a:rPr>
              <a:t>clip is attached to the servo as shown. The thread from Grover's left hand will be attached to the end of this paper clip. The paper clip extends the motion of the servos.</a:t>
            </a:r>
          </a:p>
          <a:p>
            <a:endParaRPr lang="en-US" dirty="0" smtClean="0">
              <a:effectLst/>
              <a:hlinkClick r:id="rId2"/>
            </a:endParaRPr>
          </a:p>
          <a:p>
            <a:r>
              <a:rPr lang="en-US" dirty="0" smtClean="0">
                <a:effectLst/>
                <a:hlinkClick r:id="rId2"/>
              </a:rPr>
              <a:t>Paper </a:t>
            </a:r>
            <a:r>
              <a:rPr lang="en-US" dirty="0" smtClean="0">
                <a:effectLst/>
                <a:hlinkClick r:id="rId2"/>
              </a:rPr>
              <a:t>clip is attached to the servo as shown. The thread from Grover's right hand will be attached to the end of this paper clip. The paper clip extends the motion of the servos.</a:t>
            </a:r>
          </a:p>
          <a:p>
            <a:endParaRPr lang="en-US" dirty="0" smtClean="0">
              <a:effectLst/>
              <a:hlinkClick r:id="rId2"/>
            </a:endParaRPr>
          </a:p>
          <a:p>
            <a:r>
              <a:rPr lang="en-US" dirty="0" smtClean="0">
                <a:effectLst/>
                <a:hlinkClick r:id="rId2"/>
              </a:rPr>
              <a:t>Paper </a:t>
            </a:r>
            <a:r>
              <a:rPr lang="en-US" dirty="0" smtClean="0">
                <a:effectLst/>
                <a:hlinkClick r:id="rId2"/>
              </a:rPr>
              <a:t>clip is attached to the servo as shown. The thread from Grover's right foot will be attached to the end of this paper clip. The paper clip extends the motion of the servos</a:t>
            </a:r>
            <a:r>
              <a:rPr lang="en-US" dirty="0" smtClean="0">
                <a:effectLst/>
                <a:hlinkClick r:id="rId2"/>
              </a:rPr>
              <a:t>.</a:t>
            </a:r>
            <a:endParaRPr lang="en-US" dirty="0" smtClean="0">
              <a:effectLst/>
              <a:hlinkClick r:id="rId2"/>
            </a:endParaRPr>
          </a:p>
        </p:txBody>
      </p:sp>
    </p:spTree>
    <p:extLst>
      <p:ext uri="{BB962C8B-B14F-4D97-AF65-F5344CB8AC3E}">
        <p14:creationId xmlns:p14="http://schemas.microsoft.com/office/powerpoint/2010/main" val="10733397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dirty="0" smtClean="0">
                <a:effectLst/>
              </a:rPr>
              <a:t>In </a:t>
            </a:r>
            <a:r>
              <a:rPr lang="en-US" dirty="0" smtClean="0">
                <a:effectLst/>
              </a:rPr>
              <a:t>this step the servos will be prepared for mounting on the top of the upper platform. Velcro is used to attach the servos to the platform. Velcro is used because it allows the servos to be easily repositioned after everything is assembled: this will allow you to make adjustments to how </a:t>
            </a:r>
            <a:r>
              <a:rPr lang="en-US" b="1" dirty="0" err="1" smtClean="0">
                <a:effectLst/>
              </a:rPr>
              <a:t>Groovin</a:t>
            </a:r>
            <a:r>
              <a:rPr lang="en-US" b="1" dirty="0" smtClean="0">
                <a:effectLst/>
              </a:rPr>
              <a:t>' Grover</a:t>
            </a:r>
            <a:r>
              <a:rPr lang="en-US" dirty="0" smtClean="0">
                <a:effectLst/>
              </a:rPr>
              <a:t> hangs.</a:t>
            </a:r>
            <a:br>
              <a:rPr lang="en-US" dirty="0" smtClean="0">
                <a:effectLst/>
              </a:rPr>
            </a:br>
            <a:endParaRPr lang="en-US" dirty="0" smtClean="0">
              <a:effectLst/>
            </a:endParaRPr>
          </a:p>
          <a:p>
            <a:r>
              <a:rPr lang="en-US" dirty="0" smtClean="0">
                <a:effectLst/>
              </a:rPr>
              <a:t>Attach </a:t>
            </a:r>
            <a:r>
              <a:rPr lang="en-US" dirty="0" smtClean="0">
                <a:effectLst/>
              </a:rPr>
              <a:t>the Velcro to the servos as shown in the second photo. Use the corresponding piece of Velcro to what you put on the upper platform in step 4 "Prepare the Stage Platforms."</a:t>
            </a:r>
          </a:p>
          <a:p>
            <a:r>
              <a:rPr lang="en-US" dirty="0" smtClean="0">
                <a:effectLst/>
              </a:rPr>
              <a:t>Mount the servos on the upper platform using the Velcro as depicted in the third and fourth diagrams and fifth and sixth photos. Note the position of the servo horns in the diagrams and photos. Proper placement is important to making Grover move correctly.</a:t>
            </a:r>
          </a:p>
        </p:txBody>
      </p:sp>
    </p:spTree>
    <p:extLst>
      <p:ext uri="{BB962C8B-B14F-4D97-AF65-F5344CB8AC3E}">
        <p14:creationId xmlns:p14="http://schemas.microsoft.com/office/powerpoint/2010/main" val="13746719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992" t="70559" r="41098" b="9333"/>
          <a:stretch/>
        </p:blipFill>
        <p:spPr bwMode="auto">
          <a:xfrm>
            <a:off x="0" y="2573119"/>
            <a:ext cx="6788624" cy="4284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7750" y="2495551"/>
            <a:ext cx="1371600" cy="381000"/>
          </a:xfrm>
          <a:prstGeom prst="rect">
            <a:avLst/>
          </a:prstGeom>
          <a:solidFill>
            <a:srgbClr val="FFFF00"/>
          </a:solidFill>
        </p:spPr>
        <p:txBody>
          <a:bodyPr wrap="square" rtlCol="0">
            <a:spAutoFit/>
          </a:bodyPr>
          <a:lstStyle/>
          <a:p>
            <a:pPr algn="ctr"/>
            <a:r>
              <a:rPr lang="en-US" dirty="0" smtClean="0"/>
              <a:t>To PC</a:t>
            </a:r>
            <a:endParaRPr lang="en-US" dirty="0"/>
          </a:p>
        </p:txBody>
      </p:sp>
      <p:sp>
        <p:nvSpPr>
          <p:cNvPr id="6" name="TextBox 5"/>
          <p:cNvSpPr txBox="1"/>
          <p:nvPr/>
        </p:nvSpPr>
        <p:spPr>
          <a:xfrm>
            <a:off x="3886200" y="2249954"/>
            <a:ext cx="1371600" cy="646331"/>
          </a:xfrm>
          <a:prstGeom prst="rect">
            <a:avLst/>
          </a:prstGeom>
          <a:solidFill>
            <a:srgbClr val="FFFF00"/>
          </a:solidFill>
        </p:spPr>
        <p:txBody>
          <a:bodyPr wrap="square" rtlCol="0">
            <a:spAutoFit/>
          </a:bodyPr>
          <a:lstStyle/>
          <a:p>
            <a:pPr algn="ctr"/>
            <a:r>
              <a:rPr lang="en-US" dirty="0" smtClean="0"/>
              <a:t>To Power Supply</a:t>
            </a:r>
            <a:endParaRPr lang="en-US" dirty="0"/>
          </a:p>
        </p:txBody>
      </p:sp>
      <p:sp>
        <p:nvSpPr>
          <p:cNvPr id="7" name="Content Placeholder 2"/>
          <p:cNvSpPr>
            <a:spLocks noGrp="1"/>
          </p:cNvSpPr>
          <p:nvPr>
            <p:ph idx="1"/>
          </p:nvPr>
        </p:nvSpPr>
        <p:spPr>
          <a:xfrm>
            <a:off x="0" y="0"/>
            <a:ext cx="9144000" cy="6743700"/>
          </a:xfrm>
        </p:spPr>
        <p:txBody>
          <a:bodyPr>
            <a:noAutofit/>
          </a:bodyPr>
          <a:lstStyle/>
          <a:p>
            <a:pPr marL="0" indent="0">
              <a:buNone/>
            </a:pPr>
            <a:r>
              <a:rPr lang="en-US" sz="1600" dirty="0" smtClean="0">
                <a:effectLst/>
              </a:rPr>
              <a:t>If </a:t>
            </a:r>
            <a:r>
              <a:rPr lang="en-US" sz="1600" dirty="0" smtClean="0">
                <a:effectLst/>
              </a:rPr>
              <a:t>you put those commands in a loop with a small time delay after each servo command, </a:t>
            </a:r>
            <a:r>
              <a:rPr lang="en-US" sz="1600" b="1" dirty="0" err="1" smtClean="0">
                <a:effectLst/>
              </a:rPr>
              <a:t>Groovin</a:t>
            </a:r>
            <a:r>
              <a:rPr lang="en-US" sz="1600" b="1" dirty="0" smtClean="0">
                <a:effectLst/>
              </a:rPr>
              <a:t>' Grover</a:t>
            </a:r>
            <a:r>
              <a:rPr lang="en-US" sz="1600" dirty="0" smtClean="0">
                <a:effectLst/>
              </a:rPr>
              <a:t> would appear to be waving at you. </a:t>
            </a:r>
          </a:p>
          <a:p>
            <a:endParaRPr lang="en-US" sz="1600" dirty="0"/>
          </a:p>
          <a:p>
            <a:r>
              <a:rPr lang="en-US" sz="1600" dirty="0" smtClean="0">
                <a:effectLst/>
              </a:rPr>
              <a:t>The code that </a:t>
            </a:r>
            <a:r>
              <a:rPr lang="en-US" sz="1600" b="1" dirty="0" err="1" smtClean="0">
                <a:effectLst/>
              </a:rPr>
              <a:t>Groovin</a:t>
            </a:r>
            <a:r>
              <a:rPr lang="en-US" sz="1600" b="1" dirty="0" smtClean="0">
                <a:effectLst/>
              </a:rPr>
              <a:t>' Grover</a:t>
            </a:r>
            <a:r>
              <a:rPr lang="en-US" sz="1600" dirty="0" smtClean="0">
                <a:effectLst/>
              </a:rPr>
              <a:t> uses to dance to the videos on the first page of this </a:t>
            </a:r>
            <a:r>
              <a:rPr lang="en-US" sz="1600" dirty="0" err="1" smtClean="0">
                <a:effectLst/>
              </a:rPr>
              <a:t>instructables</a:t>
            </a:r>
            <a:r>
              <a:rPr lang="en-US" sz="1600" dirty="0" smtClean="0">
                <a:effectLst/>
              </a:rPr>
              <a:t> is explained on the last step. </a:t>
            </a:r>
          </a:p>
          <a:p>
            <a:endParaRPr lang="en-US" sz="1600" dirty="0"/>
          </a:p>
          <a:p>
            <a:r>
              <a:rPr lang="en-US" sz="1600" dirty="0" smtClean="0">
                <a:effectLst/>
              </a:rPr>
              <a:t>The </a:t>
            </a:r>
            <a:r>
              <a:rPr lang="en-US" sz="1600" dirty="0" err="1" smtClean="0">
                <a:effectLst/>
              </a:rPr>
              <a:t>Popolu</a:t>
            </a:r>
            <a:r>
              <a:rPr lang="en-US" sz="1600" dirty="0" smtClean="0">
                <a:effectLst/>
              </a:rPr>
              <a:t> documentation for the microcontroller is well written and explains how to use the software and in detail how to program the microcontroller.</a:t>
            </a:r>
            <a:endParaRPr lang="en-US" sz="1600" dirty="0"/>
          </a:p>
        </p:txBody>
      </p:sp>
    </p:spTree>
    <p:extLst>
      <p:ext uri="{BB962C8B-B14F-4D97-AF65-F5344CB8AC3E}">
        <p14:creationId xmlns:p14="http://schemas.microsoft.com/office/powerpoint/2010/main" val="8409081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95" t="18445" r="37084" b="15778"/>
          <a:stretch/>
        </p:blipFill>
        <p:spPr bwMode="auto">
          <a:xfrm>
            <a:off x="0" y="-11604"/>
            <a:ext cx="9144000" cy="6869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flipV="1">
            <a:off x="6324600" y="1447800"/>
            <a:ext cx="990600" cy="9906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315200" y="2285999"/>
            <a:ext cx="1295400" cy="646331"/>
          </a:xfrm>
          <a:prstGeom prst="rect">
            <a:avLst/>
          </a:prstGeom>
          <a:solidFill>
            <a:srgbClr val="FFFF00"/>
          </a:solidFill>
          <a:ln>
            <a:solidFill>
              <a:srgbClr val="FFFF00"/>
            </a:solidFill>
          </a:ln>
        </p:spPr>
        <p:txBody>
          <a:bodyPr wrap="square" rtlCol="0">
            <a:spAutoFit/>
          </a:bodyPr>
          <a:lstStyle/>
          <a:p>
            <a:r>
              <a:rPr lang="en-US" dirty="0" smtClean="0"/>
              <a:t>Inexpensive servos</a:t>
            </a:r>
            <a:endParaRPr lang="en-US" dirty="0"/>
          </a:p>
        </p:txBody>
      </p:sp>
      <p:sp>
        <p:nvSpPr>
          <p:cNvPr id="7" name="Rectangle 6"/>
          <p:cNvSpPr/>
          <p:nvPr/>
        </p:nvSpPr>
        <p:spPr>
          <a:xfrm>
            <a:off x="533400" y="5334000"/>
            <a:ext cx="3213829" cy="369332"/>
          </a:xfrm>
          <a:prstGeom prst="rect">
            <a:avLst/>
          </a:prstGeom>
          <a:solidFill>
            <a:srgbClr val="FFFF00"/>
          </a:solidFill>
        </p:spPr>
        <p:txBody>
          <a:bodyPr wrap="none">
            <a:spAutoFit/>
          </a:bodyPr>
          <a:lstStyle/>
          <a:p>
            <a:r>
              <a:rPr lang="en-US" dirty="0"/>
              <a:t>One 5 - 6" Grover finger puppet.</a:t>
            </a:r>
          </a:p>
        </p:txBody>
      </p:sp>
    </p:spTree>
    <p:extLst>
      <p:ext uri="{BB962C8B-B14F-4D97-AF65-F5344CB8AC3E}">
        <p14:creationId xmlns:p14="http://schemas.microsoft.com/office/powerpoint/2010/main" val="4253781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84" t="24889" r="41458" b="32718"/>
          <a:stretch/>
        </p:blipFill>
        <p:spPr bwMode="auto">
          <a:xfrm>
            <a:off x="35256" y="1161007"/>
            <a:ext cx="8880143" cy="567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8200" y="0"/>
            <a:ext cx="2895600" cy="923330"/>
          </a:xfrm>
          <a:prstGeom prst="rect">
            <a:avLst/>
          </a:prstGeom>
          <a:solidFill>
            <a:schemeClr val="bg2"/>
          </a:solidFill>
        </p:spPr>
        <p:txBody>
          <a:bodyPr wrap="square">
            <a:spAutoFit/>
          </a:bodyPr>
          <a:lstStyle/>
          <a:p>
            <a:r>
              <a:rPr lang="en-US" dirty="0"/>
              <a:t>The eleventh photo shows the power cable and all four servo control wires attached.</a:t>
            </a:r>
          </a:p>
        </p:txBody>
      </p:sp>
    </p:spTree>
    <p:extLst>
      <p:ext uri="{BB962C8B-B14F-4D97-AF65-F5344CB8AC3E}">
        <p14:creationId xmlns:p14="http://schemas.microsoft.com/office/powerpoint/2010/main" val="15609723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945" t="31334" r="41528" b="4889"/>
          <a:stretch/>
        </p:blipFill>
        <p:spPr bwMode="auto">
          <a:xfrm>
            <a:off x="38100" y="311808"/>
            <a:ext cx="6819900" cy="6546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12050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7214"/>
            <a:ext cx="8839200" cy="6744586"/>
          </a:xfrm>
        </p:spPr>
        <p:txBody>
          <a:bodyPr>
            <a:normAutofit fontScale="85000" lnSpcReduction="20000"/>
          </a:bodyPr>
          <a:lstStyle/>
          <a:p>
            <a:r>
              <a:rPr lang="en-US" dirty="0" smtClean="0">
                <a:effectLst/>
              </a:rPr>
              <a:t>Connect the control wires from servo 0 as shown in seventh photo. Servo 0 is the leftmost servo as you face the stage. Note the orientation of white, red, and black wires.</a:t>
            </a:r>
          </a:p>
          <a:p>
            <a:endParaRPr lang="en-US" dirty="0" smtClean="0">
              <a:effectLst/>
            </a:endParaRPr>
          </a:p>
          <a:p>
            <a:r>
              <a:rPr lang="en-US" dirty="0" smtClean="0">
                <a:effectLst/>
              </a:rPr>
              <a:t>Connect </a:t>
            </a:r>
            <a:r>
              <a:rPr lang="en-US" dirty="0" smtClean="0">
                <a:effectLst/>
              </a:rPr>
              <a:t>the control wires from servo 1 as shown in eighth photo. Servo 1 is the second from the left servo as you face the stage. Note the orientation of white, red, and black wires.</a:t>
            </a:r>
          </a:p>
          <a:p>
            <a:endParaRPr lang="en-US" dirty="0" smtClean="0">
              <a:effectLst/>
            </a:endParaRPr>
          </a:p>
          <a:p>
            <a:r>
              <a:rPr lang="en-US" dirty="0" smtClean="0">
                <a:effectLst/>
              </a:rPr>
              <a:t>Connect </a:t>
            </a:r>
            <a:r>
              <a:rPr lang="en-US" dirty="0" smtClean="0">
                <a:effectLst/>
              </a:rPr>
              <a:t>the control wires from servo 2 as shown in ninth photo. Servo 2 is the second from the right servo as you face the stage. Note the orientation of white, red, and black wires.</a:t>
            </a:r>
          </a:p>
          <a:p>
            <a:endParaRPr lang="en-US" dirty="0" smtClean="0">
              <a:effectLst/>
            </a:endParaRPr>
          </a:p>
          <a:p>
            <a:r>
              <a:rPr lang="en-US" dirty="0" smtClean="0">
                <a:effectLst/>
              </a:rPr>
              <a:t>Connect </a:t>
            </a:r>
            <a:r>
              <a:rPr lang="en-US" dirty="0" smtClean="0">
                <a:effectLst/>
              </a:rPr>
              <a:t>the control wires from servo 3 as shown in tenth photo. Servo 3 is the rightmost servo as you face the stage. Note the orientation of white, red, and black wires</a:t>
            </a:r>
            <a:r>
              <a:rPr lang="en-US" dirty="0" smtClean="0">
                <a:effectLst/>
              </a:rPr>
              <a:t>.</a:t>
            </a:r>
            <a:endParaRPr lang="en-US" dirty="0" smtClean="0">
              <a:effectLst/>
            </a:endParaRPr>
          </a:p>
        </p:txBody>
      </p:sp>
    </p:spTree>
    <p:extLst>
      <p:ext uri="{BB962C8B-B14F-4D97-AF65-F5344CB8AC3E}">
        <p14:creationId xmlns:p14="http://schemas.microsoft.com/office/powerpoint/2010/main" val="8882956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61" t="26222" r="41320" b="30949"/>
          <a:stretch/>
        </p:blipFill>
        <p:spPr bwMode="auto">
          <a:xfrm>
            <a:off x="28433" y="10236"/>
            <a:ext cx="9115567" cy="5905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69925" y="2969761"/>
            <a:ext cx="2971800" cy="369332"/>
          </a:xfrm>
          <a:prstGeom prst="rect">
            <a:avLst/>
          </a:prstGeom>
          <a:solidFill>
            <a:srgbClr val="FFFF00"/>
          </a:solidFill>
        </p:spPr>
        <p:txBody>
          <a:bodyPr wrap="square" rtlCol="0">
            <a:spAutoFit/>
          </a:bodyPr>
          <a:lstStyle/>
          <a:p>
            <a:r>
              <a:rPr lang="en-US" dirty="0" smtClean="0"/>
              <a:t>Put servos into Initial Position</a:t>
            </a:r>
            <a:endParaRPr lang="en-US" dirty="0"/>
          </a:p>
        </p:txBody>
      </p:sp>
      <p:sp>
        <p:nvSpPr>
          <p:cNvPr id="5" name="TextBox 4"/>
          <p:cNvSpPr txBox="1"/>
          <p:nvPr/>
        </p:nvSpPr>
        <p:spPr>
          <a:xfrm>
            <a:off x="5354472" y="5105400"/>
            <a:ext cx="3810000" cy="1200329"/>
          </a:xfrm>
          <a:prstGeom prst="rect">
            <a:avLst/>
          </a:prstGeom>
          <a:solidFill>
            <a:srgbClr val="FFFF00"/>
          </a:solidFill>
        </p:spPr>
        <p:txBody>
          <a:bodyPr wrap="square" rtlCol="0">
            <a:spAutoFit/>
          </a:bodyPr>
          <a:lstStyle/>
          <a:p>
            <a:r>
              <a:rPr lang="en-US" dirty="0" smtClean="0"/>
              <a:t>8000 0 servo   # put left leg down</a:t>
            </a:r>
          </a:p>
          <a:p>
            <a:r>
              <a:rPr lang="en-US" dirty="0" smtClean="0"/>
              <a:t>8000 1 servo  #put left arm down</a:t>
            </a:r>
          </a:p>
          <a:p>
            <a:r>
              <a:rPr lang="en-US" dirty="0" smtClean="0"/>
              <a:t>4000 2 servo   # put right arm down</a:t>
            </a:r>
          </a:p>
          <a:p>
            <a:r>
              <a:rPr lang="en-US" dirty="0" smtClean="0"/>
              <a:t>4000 3 servo  # put right leg down</a:t>
            </a:r>
            <a:endParaRPr lang="en-US" dirty="0"/>
          </a:p>
        </p:txBody>
      </p:sp>
      <p:sp>
        <p:nvSpPr>
          <p:cNvPr id="6" name="Rectangle 5"/>
          <p:cNvSpPr/>
          <p:nvPr/>
        </p:nvSpPr>
        <p:spPr>
          <a:xfrm>
            <a:off x="6019800" y="3657600"/>
            <a:ext cx="3144672"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4643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611" t="25555" r="40695" b="9333"/>
          <a:stretch/>
        </p:blipFill>
        <p:spPr bwMode="auto">
          <a:xfrm>
            <a:off x="228600" y="76200"/>
            <a:ext cx="59436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105400" y="0"/>
            <a:ext cx="4014716" cy="6740307"/>
          </a:xfrm>
          <a:prstGeom prst="rect">
            <a:avLst/>
          </a:prstGeom>
          <a:solidFill>
            <a:schemeClr val="bg2"/>
          </a:solidFill>
        </p:spPr>
        <p:txBody>
          <a:bodyPr wrap="square">
            <a:spAutoFit/>
          </a:bodyPr>
          <a:lstStyle/>
          <a:p>
            <a:pPr marL="285750" indent="-285750">
              <a:buFont typeface="Arial" panose="020B0604020202020204" pitchFamily="34" charset="0"/>
              <a:buChar char="•"/>
            </a:pPr>
            <a:r>
              <a:rPr lang="en-US" sz="2400" dirty="0"/>
              <a:t>Bend four small (1") paper clips as shown in the thirteenth photo. </a:t>
            </a:r>
            <a:endParaRPr lang="en-US" sz="2400" dirty="0" smtClean="0"/>
          </a:p>
          <a:p>
            <a:pPr marL="285750" indent="-285750">
              <a:buFont typeface="Arial" panose="020B0604020202020204" pitchFamily="34" charset="0"/>
              <a:buChar char="•"/>
            </a:pPr>
            <a:r>
              <a:rPr lang="en-US" sz="2400" dirty="0" smtClean="0"/>
              <a:t>The </a:t>
            </a:r>
            <a:r>
              <a:rPr lang="en-US" sz="2400" dirty="0"/>
              <a:t>threads controlling </a:t>
            </a:r>
            <a:r>
              <a:rPr lang="en-US" sz="2400" dirty="0" err="1"/>
              <a:t>Groovin</a:t>
            </a:r>
            <a:r>
              <a:rPr lang="en-US" sz="2400" dirty="0"/>
              <a:t>' Grover's limbs will be attached to these paperclips.</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Attach </a:t>
            </a:r>
            <a:r>
              <a:rPr lang="en-US" sz="2400" dirty="0"/>
              <a:t>the paper clips to the servo horns as shown in the last image below. </a:t>
            </a:r>
            <a:endParaRPr lang="en-US" sz="2400" dirty="0" smtClean="0"/>
          </a:p>
          <a:p>
            <a:pPr marL="285750" indent="-285750">
              <a:buFont typeface="Arial" panose="020B0604020202020204" pitchFamily="34" charset="0"/>
              <a:buChar char="•"/>
            </a:pPr>
            <a:r>
              <a:rPr lang="en-US" sz="2400" dirty="0" smtClean="0"/>
              <a:t>The </a:t>
            </a:r>
            <a:r>
              <a:rPr lang="en-US" sz="2400" dirty="0"/>
              <a:t>paper clips extend the range of motion provided by the servos. </a:t>
            </a:r>
            <a:endParaRPr lang="en-US" sz="2400" dirty="0" smtClean="0"/>
          </a:p>
          <a:p>
            <a:pPr marL="285750" indent="-285750">
              <a:buFont typeface="Arial" panose="020B0604020202020204" pitchFamily="34" charset="0"/>
              <a:buChar char="•"/>
            </a:pPr>
            <a:r>
              <a:rPr lang="en-US" sz="2400" dirty="0" smtClean="0"/>
              <a:t>There </a:t>
            </a:r>
            <a:r>
              <a:rPr lang="en-US" sz="2400" dirty="0"/>
              <a:t>are photos in step 9 "Hang Grover" that also show how the paper clips attach to the servo horns.</a:t>
            </a:r>
          </a:p>
        </p:txBody>
      </p:sp>
    </p:spTree>
    <p:extLst>
      <p:ext uri="{BB962C8B-B14F-4D97-AF65-F5344CB8AC3E}">
        <p14:creationId xmlns:p14="http://schemas.microsoft.com/office/powerpoint/2010/main" val="1642143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639" t="74296" r="41181" b="6222"/>
          <a:stretch/>
        </p:blipFill>
        <p:spPr bwMode="auto">
          <a:xfrm>
            <a:off x="1676400" y="304800"/>
            <a:ext cx="5648325" cy="1670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8197"/>
            <a:ext cx="8229600" cy="667603"/>
          </a:xfrm>
          <a:solidFill>
            <a:srgbClr val="FFFF00"/>
          </a:solidFill>
        </p:spPr>
        <p:txBody>
          <a:bodyPr>
            <a:normAutofit fontScale="90000"/>
          </a:bodyPr>
          <a:lstStyle/>
          <a:p>
            <a:r>
              <a:rPr lang="en-US" dirty="0" smtClean="0"/>
              <a:t>Paper Clip Placement</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309955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7214"/>
            <a:ext cx="8839200" cy="6744586"/>
          </a:xfrm>
        </p:spPr>
        <p:txBody>
          <a:bodyPr>
            <a:normAutofit fontScale="85000" lnSpcReduction="20000"/>
          </a:bodyPr>
          <a:lstStyle/>
          <a:p>
            <a:r>
              <a:rPr lang="en-US" dirty="0" smtClean="0">
                <a:effectLst/>
              </a:rPr>
              <a:t>If </a:t>
            </a:r>
            <a:r>
              <a:rPr lang="en-US" dirty="0" smtClean="0">
                <a:effectLst/>
              </a:rPr>
              <a:t>you have not yet installed the Maestro software for developing and downloading programs to the microcontroller, follow the instructions in the Maestro documentation to do so.</a:t>
            </a:r>
          </a:p>
          <a:p>
            <a:endParaRPr lang="en-US" dirty="0" smtClean="0">
              <a:effectLst/>
            </a:endParaRPr>
          </a:p>
          <a:p>
            <a:r>
              <a:rPr lang="en-US" dirty="0" smtClean="0">
                <a:effectLst/>
              </a:rPr>
              <a:t>At </a:t>
            </a:r>
            <a:r>
              <a:rPr lang="en-US" dirty="0" smtClean="0">
                <a:effectLst/>
              </a:rPr>
              <a:t>this point you should connect the USB cable to the PC where you have the Maestro software installed and plug in the power supply for the servo. </a:t>
            </a:r>
            <a:endParaRPr lang="en-US" dirty="0" smtClean="0">
              <a:effectLst/>
            </a:endParaRPr>
          </a:p>
          <a:p>
            <a:endParaRPr lang="en-US" dirty="0"/>
          </a:p>
          <a:p>
            <a:r>
              <a:rPr lang="en-US" dirty="0" smtClean="0">
                <a:effectLst/>
              </a:rPr>
              <a:t>Launch </a:t>
            </a:r>
            <a:r>
              <a:rPr lang="en-US" dirty="0" smtClean="0">
                <a:effectLst/>
              </a:rPr>
              <a:t>the Maestro software. Go to the "Script" tab and enter the short program (the four servo commands) shown in the twelfth image below. </a:t>
            </a:r>
            <a:endParaRPr lang="en-US" dirty="0" smtClean="0">
              <a:effectLst/>
            </a:endParaRPr>
          </a:p>
          <a:p>
            <a:endParaRPr lang="en-US" dirty="0"/>
          </a:p>
          <a:p>
            <a:r>
              <a:rPr lang="en-US" dirty="0" smtClean="0">
                <a:effectLst/>
              </a:rPr>
              <a:t>Click </a:t>
            </a:r>
            <a:r>
              <a:rPr lang="en-US" dirty="0" smtClean="0">
                <a:effectLst/>
              </a:rPr>
              <a:t>"Apply Setting", then "Run Script". </a:t>
            </a:r>
            <a:endParaRPr lang="en-US" dirty="0" smtClean="0">
              <a:effectLst/>
            </a:endParaRPr>
          </a:p>
          <a:p>
            <a:endParaRPr lang="en-US" dirty="0"/>
          </a:p>
          <a:p>
            <a:r>
              <a:rPr lang="en-US" dirty="0" smtClean="0">
                <a:effectLst/>
              </a:rPr>
              <a:t>This </a:t>
            </a:r>
            <a:r>
              <a:rPr lang="en-US" dirty="0" smtClean="0">
                <a:effectLst/>
              </a:rPr>
              <a:t>will put the servos into proper position for attaching the </a:t>
            </a:r>
            <a:r>
              <a:rPr lang="en-US" dirty="0" err="1" smtClean="0">
                <a:effectLst/>
              </a:rPr>
              <a:t>the</a:t>
            </a:r>
            <a:r>
              <a:rPr lang="en-US" dirty="0" smtClean="0">
                <a:effectLst/>
              </a:rPr>
              <a:t> threads that connect </a:t>
            </a:r>
            <a:r>
              <a:rPr lang="en-US" b="1" dirty="0" err="1" smtClean="0">
                <a:effectLst/>
              </a:rPr>
              <a:t>Groovin</a:t>
            </a:r>
            <a:r>
              <a:rPr lang="en-US" b="1" dirty="0" smtClean="0">
                <a:effectLst/>
              </a:rPr>
              <a:t>' Grover</a:t>
            </a:r>
            <a:r>
              <a:rPr lang="en-US" dirty="0" smtClean="0">
                <a:effectLst/>
              </a:rPr>
              <a:t>'s limbs to the servos.</a:t>
            </a:r>
          </a:p>
          <a:p>
            <a:endParaRPr lang="en-US" dirty="0"/>
          </a:p>
        </p:txBody>
      </p:sp>
    </p:spTree>
    <p:extLst>
      <p:ext uri="{BB962C8B-B14F-4D97-AF65-F5344CB8AC3E}">
        <p14:creationId xmlns:p14="http://schemas.microsoft.com/office/powerpoint/2010/main" val="13817052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861" t="24889" r="40972" b="17111"/>
          <a:stretch/>
        </p:blipFill>
        <p:spPr bwMode="auto">
          <a:xfrm>
            <a:off x="0" y="606300"/>
            <a:ext cx="605790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050" y="54114"/>
            <a:ext cx="9124950" cy="1015663"/>
          </a:xfrm>
          <a:prstGeom prst="rect">
            <a:avLst/>
          </a:prstGeom>
          <a:solidFill>
            <a:srgbClr val="FFFF00"/>
          </a:solidFill>
        </p:spPr>
        <p:txBody>
          <a:bodyPr wrap="square" rtlCol="0">
            <a:spAutoFit/>
          </a:bodyPr>
          <a:lstStyle/>
          <a:p>
            <a:pPr algn="ctr"/>
            <a:r>
              <a:rPr lang="en-US" sz="6000" b="1" dirty="0" smtClean="0">
                <a:solidFill>
                  <a:srgbClr val="FF0000"/>
                </a:solidFill>
                <a:effectLst>
                  <a:outerShdw blurRad="38100" dist="38100" dir="2700000" algn="tl">
                    <a:srgbClr val="000000">
                      <a:alpha val="43137"/>
                    </a:srgbClr>
                  </a:outerShdw>
                </a:effectLst>
              </a:rPr>
              <a:t>Step </a:t>
            </a:r>
            <a:r>
              <a:rPr lang="en-US" sz="6000" b="1" dirty="0" smtClean="0">
                <a:solidFill>
                  <a:srgbClr val="FF0000"/>
                </a:solidFill>
                <a:effectLst>
                  <a:outerShdw blurRad="38100" dist="38100" dir="2700000" algn="tl">
                    <a:srgbClr val="000000">
                      <a:alpha val="43137"/>
                    </a:srgbClr>
                  </a:outerShdw>
                </a:effectLst>
              </a:rPr>
              <a:t>8: Prepare Grover</a:t>
            </a:r>
            <a:endParaRPr lang="en-US" sz="6000" b="1" dirty="0">
              <a:solidFill>
                <a:srgbClr val="FF0000"/>
              </a:solidFill>
              <a:effectLst>
                <a:outerShdw blurRad="38100" dist="38100" dir="2700000" algn="tl">
                  <a:srgbClr val="000000">
                    <a:alpha val="43137"/>
                  </a:srgbClr>
                </a:outerShdw>
              </a:effectLst>
            </a:endParaRPr>
          </a:p>
        </p:txBody>
      </p:sp>
      <p:sp>
        <p:nvSpPr>
          <p:cNvPr id="4" name="Rectangle 3"/>
          <p:cNvSpPr/>
          <p:nvPr/>
        </p:nvSpPr>
        <p:spPr>
          <a:xfrm>
            <a:off x="6248400" y="1447800"/>
            <a:ext cx="2743200" cy="5324535"/>
          </a:xfrm>
          <a:prstGeom prst="rect">
            <a:avLst/>
          </a:prstGeom>
          <a:solidFill>
            <a:schemeClr val="bg2"/>
          </a:solidFill>
        </p:spPr>
        <p:txBody>
          <a:bodyPr wrap="square">
            <a:spAutoFit/>
          </a:bodyPr>
          <a:lstStyle/>
          <a:p>
            <a:pPr marL="342900" indent="-342900">
              <a:buFont typeface="Arial" panose="020B0604020202020204" pitchFamily="34" charset="0"/>
              <a:buChar char="•"/>
            </a:pPr>
            <a:r>
              <a:rPr lang="en-US" sz="2000" dirty="0"/>
              <a:t>The Grover finger puppet needs to be prepared for hanging.</a:t>
            </a:r>
            <a:br>
              <a:rPr lang="en-US" sz="2000" dirty="0"/>
            </a:br>
            <a:endParaRPr lang="en-US" sz="2000" dirty="0"/>
          </a:p>
          <a:p>
            <a:pPr marL="342900" indent="-342900">
              <a:buFont typeface="Arial" panose="020B0604020202020204" pitchFamily="34" charset="0"/>
              <a:buChar char="•"/>
            </a:pPr>
            <a:r>
              <a:rPr lang="en-US" sz="2000" dirty="0"/>
              <a:t>Cut approximately 6" of transparent nylon thread and using a needle (photo two), insert the thread through the top of Grover's head as shown in the third and fourth photos.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Set Grover aside for the moment.</a:t>
            </a:r>
          </a:p>
        </p:txBody>
      </p:sp>
    </p:spTree>
    <p:extLst>
      <p:ext uri="{BB962C8B-B14F-4D97-AF65-F5344CB8AC3E}">
        <p14:creationId xmlns:p14="http://schemas.microsoft.com/office/powerpoint/2010/main" val="228820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528" t="37999" r="40556" b="20001"/>
          <a:stretch/>
        </p:blipFill>
        <p:spPr bwMode="auto">
          <a:xfrm>
            <a:off x="0" y="1870969"/>
            <a:ext cx="8153400" cy="4987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152400" y="0"/>
            <a:ext cx="86868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smtClean="0"/>
              <a:t>Cut a small piece of Velcro (set aside the matching piece of Velcro for use in a step below) to the size of the 1" outer diameter washer as shown the fifth photo.</a:t>
            </a:r>
          </a:p>
          <a:p>
            <a:r>
              <a:rPr lang="en-US" sz="2000" dirty="0" smtClean="0"/>
              <a:t>Tie the end of the thread from Grover's head to the washer. There should be about 4" to 5" of thread between his head and the washer. </a:t>
            </a:r>
          </a:p>
          <a:p>
            <a:r>
              <a:rPr lang="en-US" sz="2000" dirty="0" smtClean="0"/>
              <a:t>Take the Velcro and stick it to the washer as shown.</a:t>
            </a:r>
            <a:endParaRPr lang="en-US" sz="2000" dirty="0" smtClean="0"/>
          </a:p>
        </p:txBody>
      </p:sp>
      <p:cxnSp>
        <p:nvCxnSpPr>
          <p:cNvPr id="6" name="Straight Arrow Connector 5"/>
          <p:cNvCxnSpPr/>
          <p:nvPr/>
        </p:nvCxnSpPr>
        <p:spPr>
          <a:xfrm flipH="1">
            <a:off x="4076700" y="1752600"/>
            <a:ext cx="266700" cy="3505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495800" y="1752600"/>
            <a:ext cx="1524000" cy="403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524000" y="685800"/>
            <a:ext cx="1219200" cy="1676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858000" y="1371600"/>
            <a:ext cx="304800" cy="762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7971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06" t="26001" r="40555" b="5555"/>
          <a:stretch/>
        </p:blipFill>
        <p:spPr bwMode="auto">
          <a:xfrm>
            <a:off x="1066800" y="-98787"/>
            <a:ext cx="6934200" cy="695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5848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Autofit/>
          </a:bodyPr>
          <a:lstStyle/>
          <a:p>
            <a:r>
              <a:rPr lang="en-US" sz="7200" b="1" dirty="0" err="1" smtClean="0">
                <a:solidFill>
                  <a:srgbClr val="FF0000"/>
                </a:solidFill>
                <a:effectLst>
                  <a:outerShdw blurRad="38100" dist="38100" dir="2700000" algn="tl">
                    <a:srgbClr val="000000">
                      <a:alpha val="43137"/>
                    </a:srgbClr>
                  </a:outerShdw>
                </a:effectLst>
              </a:rPr>
              <a:t>Groovin</a:t>
            </a:r>
            <a:r>
              <a:rPr lang="en-US" sz="7200" b="1" dirty="0" smtClean="0">
                <a:solidFill>
                  <a:srgbClr val="FF0000"/>
                </a:solidFill>
                <a:effectLst>
                  <a:outerShdw blurRad="38100" dist="38100" dir="2700000" algn="tl">
                    <a:srgbClr val="000000">
                      <a:alpha val="43137"/>
                    </a:srgbClr>
                  </a:outerShdw>
                </a:effectLst>
              </a:rPr>
              <a:t>' Grover</a:t>
            </a:r>
            <a:endParaRPr lang="en-US" sz="7200"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305800" cy="5029200"/>
          </a:xfrm>
        </p:spPr>
        <p:txBody>
          <a:bodyPr>
            <a:normAutofit fontScale="85000" lnSpcReduction="20000"/>
          </a:bodyPr>
          <a:lstStyle/>
          <a:p>
            <a:r>
              <a:rPr lang="en-US" b="1" dirty="0" err="1" smtClean="0">
                <a:effectLst/>
              </a:rPr>
              <a:t>Groovin</a:t>
            </a:r>
            <a:r>
              <a:rPr lang="en-US" b="1" dirty="0" smtClean="0">
                <a:effectLst/>
              </a:rPr>
              <a:t>' Grover</a:t>
            </a:r>
            <a:r>
              <a:rPr lang="en-US" dirty="0" smtClean="0">
                <a:effectLst/>
              </a:rPr>
              <a:t> is a marionette manipulated </a:t>
            </a:r>
            <a:r>
              <a:rPr lang="en-US" dirty="0" smtClean="0">
                <a:effectLst/>
              </a:rPr>
              <a:t>by:</a:t>
            </a:r>
          </a:p>
          <a:p>
            <a:pPr lvl="1"/>
            <a:r>
              <a:rPr lang="en-US" dirty="0" smtClean="0">
                <a:solidFill>
                  <a:srgbClr val="FF0000"/>
                </a:solidFill>
                <a:effectLst/>
              </a:rPr>
              <a:t> </a:t>
            </a:r>
            <a:r>
              <a:rPr lang="en-US" dirty="0" smtClean="0">
                <a:solidFill>
                  <a:srgbClr val="FF0000"/>
                </a:solidFill>
                <a:effectLst/>
              </a:rPr>
              <a:t>four hobby </a:t>
            </a:r>
            <a:r>
              <a:rPr lang="en-US" dirty="0" smtClean="0">
                <a:solidFill>
                  <a:srgbClr val="FF0000"/>
                </a:solidFill>
                <a:effectLst/>
              </a:rPr>
              <a:t>servos</a:t>
            </a:r>
          </a:p>
          <a:p>
            <a:pPr lvl="1"/>
            <a:r>
              <a:rPr lang="en-US" dirty="0" err="1" smtClean="0">
                <a:solidFill>
                  <a:srgbClr val="FF0000"/>
                </a:solidFill>
                <a:effectLst/>
              </a:rPr>
              <a:t>Pololu</a:t>
            </a:r>
            <a:r>
              <a:rPr lang="en-US" dirty="0" smtClean="0">
                <a:solidFill>
                  <a:srgbClr val="FF0000"/>
                </a:solidFill>
                <a:effectLst/>
              </a:rPr>
              <a:t> </a:t>
            </a:r>
            <a:r>
              <a:rPr lang="en-US" dirty="0" smtClean="0">
                <a:solidFill>
                  <a:srgbClr val="FF0000"/>
                </a:solidFill>
                <a:effectLst/>
              </a:rPr>
              <a:t>Maestro microcontroller-based servo controller. </a:t>
            </a:r>
          </a:p>
          <a:p>
            <a:endParaRPr lang="en-US" dirty="0"/>
          </a:p>
          <a:p>
            <a:r>
              <a:rPr lang="en-US" dirty="0" smtClean="0">
                <a:effectLst/>
              </a:rPr>
              <a:t>You can </a:t>
            </a:r>
            <a:r>
              <a:rPr lang="en-US" dirty="0" smtClean="0">
                <a:solidFill>
                  <a:srgbClr val="FF0000"/>
                </a:solidFill>
                <a:effectLst/>
              </a:rPr>
              <a:t>control</a:t>
            </a:r>
            <a:r>
              <a:rPr lang="en-US" dirty="0" smtClean="0">
                <a:effectLst/>
              </a:rPr>
              <a:t> each of Grover's limbs </a:t>
            </a:r>
            <a:r>
              <a:rPr lang="en-US" dirty="0" smtClean="0">
                <a:solidFill>
                  <a:srgbClr val="FF0000"/>
                </a:solidFill>
                <a:effectLst/>
              </a:rPr>
              <a:t>independently </a:t>
            </a:r>
            <a:r>
              <a:rPr lang="en-US" dirty="0" smtClean="0">
                <a:effectLst/>
              </a:rPr>
              <a:t>and make him walk, wave, and most entertaining - make him dance. </a:t>
            </a:r>
          </a:p>
          <a:p>
            <a:endParaRPr lang="en-US" b="1" dirty="0"/>
          </a:p>
          <a:p>
            <a:r>
              <a:rPr lang="en-US" b="1" dirty="0" err="1" smtClean="0">
                <a:effectLst/>
              </a:rPr>
              <a:t>Groovin</a:t>
            </a:r>
            <a:r>
              <a:rPr lang="en-US" b="1" dirty="0" smtClean="0">
                <a:effectLst/>
              </a:rPr>
              <a:t>' Grover</a:t>
            </a:r>
            <a:r>
              <a:rPr lang="en-US" dirty="0" smtClean="0">
                <a:effectLst/>
              </a:rPr>
              <a:t> is easy to assemble and wire up. </a:t>
            </a:r>
          </a:p>
          <a:p>
            <a:endParaRPr lang="en-US" dirty="0"/>
          </a:p>
          <a:p>
            <a:r>
              <a:rPr lang="en-US" dirty="0" smtClean="0">
                <a:effectLst/>
              </a:rPr>
              <a:t>The </a:t>
            </a:r>
            <a:r>
              <a:rPr lang="en-US" b="1" dirty="0" smtClean="0">
                <a:solidFill>
                  <a:srgbClr val="FF0000"/>
                </a:solidFill>
                <a:effectLst>
                  <a:outerShdw blurRad="38100" dist="38100" dir="2700000" algn="tl">
                    <a:srgbClr val="000000">
                      <a:alpha val="43137"/>
                    </a:srgbClr>
                  </a:outerShdw>
                </a:effectLst>
              </a:rPr>
              <a:t>Maestro Servo microcontroller </a:t>
            </a:r>
            <a:r>
              <a:rPr lang="en-US" dirty="0" smtClean="0">
                <a:effectLst/>
              </a:rPr>
              <a:t>is easy to program using </a:t>
            </a:r>
            <a:r>
              <a:rPr lang="en-US" b="1" dirty="0" smtClean="0">
                <a:solidFill>
                  <a:srgbClr val="00B0F0"/>
                </a:solidFill>
                <a:effectLst>
                  <a:outerShdw blurRad="38100" dist="38100" dir="2700000" algn="tl">
                    <a:srgbClr val="000000">
                      <a:alpha val="43137"/>
                    </a:srgbClr>
                  </a:outerShdw>
                </a:effectLst>
              </a:rPr>
              <a:t>free software </a:t>
            </a:r>
            <a:r>
              <a:rPr lang="en-US" b="1" dirty="0" smtClean="0">
                <a:effectLst>
                  <a:outerShdw blurRad="38100" dist="38100" dir="2700000" algn="tl">
                    <a:srgbClr val="000000">
                      <a:alpha val="43137"/>
                    </a:srgbClr>
                  </a:outerShdw>
                </a:effectLst>
              </a:rPr>
              <a:t>from </a:t>
            </a:r>
            <a:r>
              <a:rPr lang="en-US" b="1" dirty="0" err="1" smtClean="0">
                <a:effectLst>
                  <a:outerShdw blurRad="38100" dist="38100" dir="2700000" algn="tl">
                    <a:srgbClr val="000000">
                      <a:alpha val="43137"/>
                    </a:srgbClr>
                  </a:outerShdw>
                </a:effectLst>
              </a:rPr>
              <a:t>Pololu</a:t>
            </a:r>
            <a:r>
              <a:rPr lang="en-US" dirty="0" smtClean="0">
                <a:effectLst/>
              </a:rPr>
              <a:t>.</a:t>
            </a:r>
            <a:endParaRPr lang="en-US" dirty="0"/>
          </a:p>
        </p:txBody>
      </p:sp>
    </p:spTree>
    <p:extLst>
      <p:ext uri="{BB962C8B-B14F-4D97-AF65-F5344CB8AC3E}">
        <p14:creationId xmlns:p14="http://schemas.microsoft.com/office/powerpoint/2010/main" val="3884347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127" t="25556" r="40416" b="32360"/>
          <a:stretch/>
        </p:blipFill>
        <p:spPr bwMode="auto">
          <a:xfrm>
            <a:off x="0" y="0"/>
            <a:ext cx="9112155" cy="5781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5427258" y="3200400"/>
            <a:ext cx="3716741" cy="3657600"/>
          </a:xfrm>
          <a:prstGeom prst="rect">
            <a:avLst/>
          </a:prstGeom>
          <a:solidFill>
            <a:schemeClr val="bg2"/>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00" dirty="0" smtClean="0"/>
              <a:t>Take the matching half of Velcro and attach it to the front upper platform as shown in the ninth and tenth photos.</a:t>
            </a:r>
          </a:p>
          <a:p>
            <a:endParaRPr lang="en-US" sz="1400" dirty="0" smtClean="0"/>
          </a:p>
          <a:p>
            <a:r>
              <a:rPr lang="en-US" sz="1400" dirty="0" smtClean="0"/>
              <a:t>Using the </a:t>
            </a:r>
            <a:r>
              <a:rPr lang="en-US" sz="1400" dirty="0" err="1" smtClean="0"/>
              <a:t>Velcro'd</a:t>
            </a:r>
            <a:r>
              <a:rPr lang="en-US" sz="1400" dirty="0" smtClean="0"/>
              <a:t> washer, hang Grover as shown in the eleventh photo.</a:t>
            </a:r>
          </a:p>
          <a:p>
            <a:endParaRPr lang="en-US" sz="1400" dirty="0" smtClean="0"/>
          </a:p>
          <a:p>
            <a:r>
              <a:rPr lang="en-US" sz="1400" dirty="0" smtClean="0"/>
              <a:t>The Grover finger puppet does not weigh enough for the limbs to move properly when pulled by the servos, so we need to add some weight to him. </a:t>
            </a:r>
          </a:p>
          <a:p>
            <a:endParaRPr lang="en-US" sz="1400" dirty="0" smtClean="0"/>
          </a:p>
          <a:p>
            <a:r>
              <a:rPr lang="en-US" sz="1400" dirty="0" smtClean="0"/>
              <a:t>Stuff four 1/4"-20 hex nuts into the opening on Grover's bottom and use a safety pin to hold them in place. </a:t>
            </a:r>
          </a:p>
          <a:p>
            <a:endParaRPr lang="en-US" sz="1400" dirty="0" smtClean="0"/>
          </a:p>
          <a:p>
            <a:endParaRPr lang="en-US" sz="1400" dirty="0"/>
          </a:p>
        </p:txBody>
      </p:sp>
    </p:spTree>
    <p:extLst>
      <p:ext uri="{BB962C8B-B14F-4D97-AF65-F5344CB8AC3E}">
        <p14:creationId xmlns:p14="http://schemas.microsoft.com/office/powerpoint/2010/main" val="12663622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955" t="45128" r="40415" b="4667"/>
          <a:stretch/>
        </p:blipFill>
        <p:spPr bwMode="auto">
          <a:xfrm>
            <a:off x="0" y="2554122"/>
            <a:ext cx="5709882" cy="4303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057400" y="0"/>
            <a:ext cx="6324600" cy="1569660"/>
          </a:xfrm>
          <a:prstGeom prst="rect">
            <a:avLst/>
          </a:prstGeom>
          <a:solidFill>
            <a:schemeClr val="bg2"/>
          </a:solidFill>
        </p:spPr>
        <p:txBody>
          <a:bodyPr wrap="square">
            <a:spAutoFit/>
          </a:bodyPr>
          <a:lstStyle/>
          <a:p>
            <a:pPr marL="285750" indent="-285750">
              <a:buFont typeface="Arial" panose="020B0604020202020204" pitchFamily="34" charset="0"/>
              <a:buChar char="•"/>
            </a:pPr>
            <a:r>
              <a:rPr lang="en-US" sz="2400" dirty="0"/>
              <a:t>The process is shown in the last two photos. </a:t>
            </a:r>
            <a:endParaRPr lang="en-US" sz="2400" dirty="0" smtClean="0"/>
          </a:p>
          <a:p>
            <a:pPr marL="285750" indent="-285750">
              <a:buFont typeface="Arial" panose="020B0604020202020204" pitchFamily="34" charset="0"/>
              <a:buChar char="•"/>
            </a:pPr>
            <a:r>
              <a:rPr lang="en-US" sz="2400" dirty="0" smtClean="0"/>
              <a:t>If </a:t>
            </a:r>
            <a:r>
              <a:rPr lang="en-US" sz="2400" dirty="0"/>
              <a:t>you don't use a finger puppet, then you will need to cut the puppet open, insert the weights, and sew the puppet closed.</a:t>
            </a:r>
          </a:p>
        </p:txBody>
      </p:sp>
    </p:spTree>
    <p:extLst>
      <p:ext uri="{BB962C8B-B14F-4D97-AF65-F5344CB8AC3E}">
        <p14:creationId xmlns:p14="http://schemas.microsoft.com/office/powerpoint/2010/main" val="39966140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61" t="29333" r="41320" b="22667"/>
          <a:stretch/>
        </p:blipFill>
        <p:spPr bwMode="auto">
          <a:xfrm>
            <a:off x="0" y="785692"/>
            <a:ext cx="8048625" cy="5843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44402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57" y="31845"/>
            <a:ext cx="9080899" cy="806355"/>
          </a:xfrm>
          <a:solidFill>
            <a:srgbClr val="FFFF00"/>
          </a:solidFill>
        </p:spPr>
        <p:txBody>
          <a:bodyPr/>
          <a:lstStyle/>
          <a:p>
            <a:r>
              <a:rPr lang="en-US" dirty="0" smtClean="0">
                <a:effectLst>
                  <a:outerShdw blurRad="38100" dist="38100" dir="2700000" algn="tl">
                    <a:srgbClr val="000000">
                      <a:alpha val="43137"/>
                    </a:srgbClr>
                  </a:outerShdw>
                </a:effectLst>
              </a:rPr>
              <a:t>Attaching Grover’s Left Leg</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259" t="25778" r="40416" b="48618"/>
          <a:stretch/>
        </p:blipFill>
        <p:spPr bwMode="auto">
          <a:xfrm>
            <a:off x="-5687" y="1524000"/>
            <a:ext cx="9112744" cy="344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1693" y="1636693"/>
            <a:ext cx="2392907" cy="954107"/>
          </a:xfrm>
          <a:prstGeom prst="rect">
            <a:avLst/>
          </a:prstGeom>
          <a:solidFill>
            <a:srgbClr val="FFFF00"/>
          </a:solidFill>
        </p:spPr>
        <p:txBody>
          <a:bodyPr wrap="square" rtlCol="0">
            <a:spAutoFit/>
          </a:bodyPr>
          <a:lstStyle/>
          <a:p>
            <a:r>
              <a:rPr lang="en-US" sz="2800" dirty="0" smtClean="0"/>
              <a:t>(3) This goes to servo 0</a:t>
            </a:r>
            <a:endParaRPr lang="en-US" sz="2800" dirty="0"/>
          </a:p>
        </p:txBody>
      </p:sp>
      <p:sp>
        <p:nvSpPr>
          <p:cNvPr id="6" name="TextBox 5"/>
          <p:cNvSpPr txBox="1"/>
          <p:nvPr/>
        </p:nvSpPr>
        <p:spPr>
          <a:xfrm>
            <a:off x="3200400" y="3581400"/>
            <a:ext cx="2057400" cy="1323439"/>
          </a:xfrm>
          <a:prstGeom prst="rect">
            <a:avLst/>
          </a:prstGeom>
          <a:solidFill>
            <a:srgbClr val="FFFF00"/>
          </a:solidFill>
        </p:spPr>
        <p:txBody>
          <a:bodyPr wrap="square" rtlCol="0">
            <a:spAutoFit/>
          </a:bodyPr>
          <a:lstStyle/>
          <a:p>
            <a:pPr marL="342900" indent="-342900">
              <a:buAutoNum type="arabicParenBoth"/>
            </a:pPr>
            <a:r>
              <a:rPr lang="en-US" sz="2000" dirty="0" smtClean="0"/>
              <a:t>Tie the thread around his leg. It should be tight.</a:t>
            </a:r>
          </a:p>
        </p:txBody>
      </p:sp>
      <p:sp>
        <p:nvSpPr>
          <p:cNvPr id="5" name="Rectangle 4"/>
          <p:cNvSpPr/>
          <p:nvPr/>
        </p:nvSpPr>
        <p:spPr>
          <a:xfrm>
            <a:off x="2514600" y="1636693"/>
            <a:ext cx="1600200" cy="725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784" y="4243119"/>
            <a:ext cx="2652215" cy="2246769"/>
          </a:xfrm>
          <a:prstGeom prst="rect">
            <a:avLst/>
          </a:prstGeom>
          <a:solidFill>
            <a:srgbClr val="FFFF00"/>
          </a:solidFill>
        </p:spPr>
        <p:txBody>
          <a:bodyPr wrap="square" rtlCol="0">
            <a:spAutoFit/>
          </a:bodyPr>
          <a:lstStyle/>
          <a:p>
            <a:r>
              <a:rPr lang="en-US" sz="2000" dirty="0" smtClean="0"/>
              <a:t>(2) Take the end of the thread and using a needle  bring it up through his foot. Make sure the thread is behind his leg and pull it tight. </a:t>
            </a:r>
          </a:p>
        </p:txBody>
      </p:sp>
    </p:spTree>
    <p:extLst>
      <p:ext uri="{BB962C8B-B14F-4D97-AF65-F5344CB8AC3E}">
        <p14:creationId xmlns:p14="http://schemas.microsoft.com/office/powerpoint/2010/main" val="15611845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305800" cy="6096000"/>
          </a:xfrm>
        </p:spPr>
        <p:txBody>
          <a:bodyPr>
            <a:normAutofit fontScale="70000" lnSpcReduction="20000"/>
          </a:bodyPr>
          <a:lstStyle/>
          <a:p>
            <a:r>
              <a:rPr lang="en-US" dirty="0" smtClean="0">
                <a:effectLst/>
              </a:rPr>
              <a:t>Repeat the process for the right leg as shown in the seventh through tenth photos. </a:t>
            </a:r>
            <a:endParaRPr lang="en-US" dirty="0" smtClean="0">
              <a:effectLst/>
            </a:endParaRPr>
          </a:p>
          <a:p>
            <a:pPr lvl="1"/>
            <a:r>
              <a:rPr lang="en-US" dirty="0" smtClean="0">
                <a:effectLst/>
              </a:rPr>
              <a:t>This </a:t>
            </a:r>
            <a:r>
              <a:rPr lang="en-US" dirty="0" smtClean="0">
                <a:effectLst/>
              </a:rPr>
              <a:t>thread should be attached to servo 3.</a:t>
            </a:r>
          </a:p>
          <a:p>
            <a:endParaRPr lang="en-US" dirty="0" smtClean="0">
              <a:effectLst/>
            </a:endParaRPr>
          </a:p>
          <a:p>
            <a:r>
              <a:rPr lang="en-US" dirty="0" smtClean="0">
                <a:effectLst/>
              </a:rPr>
              <a:t>Now </a:t>
            </a:r>
            <a:r>
              <a:rPr lang="en-US" dirty="0" smtClean="0">
                <a:effectLst/>
              </a:rPr>
              <a:t>lasso and tie a thread around Grover's left wrist as shown in the eleventh photo. </a:t>
            </a:r>
            <a:endParaRPr lang="en-US" dirty="0" smtClean="0">
              <a:effectLst/>
            </a:endParaRPr>
          </a:p>
          <a:p>
            <a:endParaRPr lang="en-US" dirty="0"/>
          </a:p>
          <a:p>
            <a:r>
              <a:rPr lang="en-US" dirty="0" smtClean="0">
                <a:effectLst/>
              </a:rPr>
              <a:t>Using </a:t>
            </a:r>
            <a:r>
              <a:rPr lang="en-US" dirty="0" smtClean="0">
                <a:effectLst/>
              </a:rPr>
              <a:t>a needle, push the thread through the back of his thumb and out the front as shown in the twelfth and thirteenth photo.</a:t>
            </a:r>
          </a:p>
          <a:p>
            <a:r>
              <a:rPr lang="en-US" dirty="0" smtClean="0">
                <a:effectLst/>
              </a:rPr>
              <a:t>Attach the end of the thread to servo 1 as shown in the fourteenth photo.</a:t>
            </a:r>
          </a:p>
          <a:p>
            <a:r>
              <a:rPr lang="en-US" dirty="0" smtClean="0">
                <a:effectLst/>
              </a:rPr>
              <a:t>Repeat the process for attaching the thread to his right hand and to servo 2 as depicted in the fifteenth through seventh photos.</a:t>
            </a:r>
          </a:p>
          <a:p>
            <a:r>
              <a:rPr lang="en-US" dirty="0" smtClean="0">
                <a:effectLst/>
              </a:rPr>
              <a:t>You are now done hanging Grover. </a:t>
            </a:r>
            <a:endParaRPr lang="en-US" dirty="0" smtClean="0">
              <a:effectLst/>
            </a:endParaRPr>
          </a:p>
          <a:p>
            <a:endParaRPr lang="en-US" dirty="0"/>
          </a:p>
          <a:p>
            <a:r>
              <a:rPr lang="en-US" dirty="0" smtClean="0">
                <a:effectLst/>
              </a:rPr>
              <a:t>He </a:t>
            </a:r>
            <a:r>
              <a:rPr lang="en-US" dirty="0" smtClean="0">
                <a:effectLst/>
              </a:rPr>
              <a:t>should look exactly like the last two photos - if not make the appropriate adjustments.</a:t>
            </a:r>
          </a:p>
          <a:p>
            <a:endParaRPr lang="en-US" dirty="0"/>
          </a:p>
        </p:txBody>
      </p:sp>
    </p:spTree>
    <p:extLst>
      <p:ext uri="{BB962C8B-B14F-4D97-AF65-F5344CB8AC3E}">
        <p14:creationId xmlns:p14="http://schemas.microsoft.com/office/powerpoint/2010/main" val="8863501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06" t="29556" r="40555" b="4667"/>
          <a:stretch/>
        </p:blipFill>
        <p:spPr bwMode="auto">
          <a:xfrm>
            <a:off x="1143000" y="609600"/>
            <a:ext cx="584835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75576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06" t="33778" r="40555" b="22889"/>
          <a:stretch/>
        </p:blipFill>
        <p:spPr bwMode="auto">
          <a:xfrm>
            <a:off x="0" y="1108623"/>
            <a:ext cx="8991600" cy="5711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09973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a:solidFill>
            <a:srgbClr val="FFFF00"/>
          </a:solidFill>
        </p:spPr>
        <p:txBody>
          <a:bodyPr>
            <a:normAutofit fontScale="90000"/>
          </a:bodyPr>
          <a:lstStyle/>
          <a:p>
            <a:r>
              <a:rPr lang="en-US" dirty="0"/>
              <a:t>attach Grover to the servos</a:t>
            </a:r>
            <a:endParaRPr lang="en-US" dirty="0"/>
          </a:p>
        </p:txBody>
      </p:sp>
      <p:sp>
        <p:nvSpPr>
          <p:cNvPr id="3" name="Content Placeholder 2"/>
          <p:cNvSpPr>
            <a:spLocks noGrp="1"/>
          </p:cNvSpPr>
          <p:nvPr>
            <p:ph idx="1"/>
          </p:nvPr>
        </p:nvSpPr>
        <p:spPr>
          <a:xfrm>
            <a:off x="228600" y="838200"/>
            <a:ext cx="8763000" cy="4525963"/>
          </a:xfrm>
        </p:spPr>
        <p:txBody>
          <a:bodyPr>
            <a:noAutofit/>
          </a:bodyPr>
          <a:lstStyle/>
          <a:p>
            <a:r>
              <a:rPr lang="en-US" sz="1600" dirty="0" smtClean="0">
                <a:effectLst/>
              </a:rPr>
              <a:t>It's now time to use the nylon thread to attach Grover to the </a:t>
            </a:r>
            <a:r>
              <a:rPr lang="en-US" sz="1600" dirty="0" smtClean="0">
                <a:effectLst/>
              </a:rPr>
              <a:t>servos.</a:t>
            </a:r>
          </a:p>
          <a:p>
            <a:r>
              <a:rPr lang="en-US" sz="1600" dirty="0" smtClean="0">
                <a:effectLst/>
              </a:rPr>
              <a:t>The </a:t>
            </a:r>
            <a:r>
              <a:rPr lang="en-US" sz="1600" dirty="0" smtClean="0">
                <a:effectLst/>
              </a:rPr>
              <a:t>goal is to hang Grover as shown in the first figure.</a:t>
            </a:r>
            <a:br>
              <a:rPr lang="en-US" sz="1600" dirty="0" smtClean="0">
                <a:effectLst/>
              </a:rPr>
            </a:br>
            <a:endParaRPr lang="en-US" sz="1600" dirty="0" smtClean="0">
              <a:effectLst/>
            </a:endParaRPr>
          </a:p>
          <a:p>
            <a:r>
              <a:rPr lang="en-US" sz="1600" dirty="0" smtClean="0">
                <a:effectLst/>
              </a:rPr>
              <a:t>Starting </a:t>
            </a:r>
            <a:r>
              <a:rPr lang="en-US" sz="1600" dirty="0" smtClean="0">
                <a:effectLst/>
              </a:rPr>
              <a:t>with Grover's left leg, cut about 12" of the nylon thread. </a:t>
            </a:r>
            <a:endParaRPr lang="en-US" sz="1600" dirty="0" smtClean="0">
              <a:effectLst/>
            </a:endParaRPr>
          </a:p>
          <a:p>
            <a:endParaRPr lang="en-US" sz="1600" dirty="0"/>
          </a:p>
          <a:p>
            <a:r>
              <a:rPr lang="en-US" sz="1600" dirty="0" smtClean="0">
                <a:effectLst/>
              </a:rPr>
              <a:t>Lasso </a:t>
            </a:r>
            <a:r>
              <a:rPr lang="en-US" sz="1600" dirty="0" smtClean="0">
                <a:effectLst/>
              </a:rPr>
              <a:t>and tie one end of the thread around Grover's left ankle. </a:t>
            </a:r>
            <a:endParaRPr lang="en-US" sz="1600" dirty="0" smtClean="0">
              <a:effectLst/>
            </a:endParaRPr>
          </a:p>
          <a:p>
            <a:endParaRPr lang="en-US" sz="1600" dirty="0"/>
          </a:p>
          <a:p>
            <a:r>
              <a:rPr lang="en-US" sz="1600" dirty="0" smtClean="0">
                <a:effectLst/>
              </a:rPr>
              <a:t>Make </a:t>
            </a:r>
            <a:r>
              <a:rPr lang="en-US" sz="1600" dirty="0" smtClean="0">
                <a:effectLst/>
              </a:rPr>
              <a:t>sure the thread securely holds his angle and is not loose. </a:t>
            </a:r>
            <a:endParaRPr lang="en-US" sz="1600" dirty="0" smtClean="0">
              <a:effectLst/>
            </a:endParaRPr>
          </a:p>
          <a:p>
            <a:endParaRPr lang="en-US" sz="1600" dirty="0"/>
          </a:p>
          <a:p>
            <a:r>
              <a:rPr lang="en-US" sz="1600" dirty="0" smtClean="0">
                <a:effectLst/>
              </a:rPr>
              <a:t>Thread </a:t>
            </a:r>
            <a:r>
              <a:rPr lang="en-US" sz="1600" dirty="0" smtClean="0">
                <a:effectLst/>
              </a:rPr>
              <a:t>the other end to a needle and push it through the bottom of his foot and up through the top of foot. </a:t>
            </a:r>
            <a:endParaRPr lang="en-US" sz="1600" dirty="0" smtClean="0">
              <a:effectLst/>
            </a:endParaRPr>
          </a:p>
          <a:p>
            <a:endParaRPr lang="en-US" sz="1600" dirty="0"/>
          </a:p>
          <a:p>
            <a:r>
              <a:rPr lang="en-US" sz="1600" dirty="0" smtClean="0">
                <a:effectLst/>
              </a:rPr>
              <a:t>The </a:t>
            </a:r>
            <a:r>
              <a:rPr lang="en-US" sz="1600" dirty="0" smtClean="0">
                <a:effectLst/>
              </a:rPr>
              <a:t>second, third, and fourth images show the process.</a:t>
            </a:r>
          </a:p>
          <a:p>
            <a:endParaRPr lang="en-US" sz="1600" dirty="0" smtClean="0">
              <a:effectLst/>
            </a:endParaRPr>
          </a:p>
          <a:p>
            <a:r>
              <a:rPr lang="en-US" sz="1600" dirty="0" smtClean="0">
                <a:effectLst/>
              </a:rPr>
              <a:t>Take </a:t>
            </a:r>
            <a:r>
              <a:rPr lang="en-US" sz="1600" dirty="0" smtClean="0">
                <a:effectLst/>
              </a:rPr>
              <a:t>the end of the thread, wrap it around of the end of paper clip attached to servo 0 and use a small piece of blue painter's tape to hold it in place as shown in the fifth photo. </a:t>
            </a:r>
            <a:endParaRPr lang="en-US" sz="1600" dirty="0" smtClean="0">
              <a:effectLst/>
            </a:endParaRPr>
          </a:p>
          <a:p>
            <a:r>
              <a:rPr lang="en-US" sz="1600" dirty="0" smtClean="0">
                <a:effectLst/>
              </a:rPr>
              <a:t>The </a:t>
            </a:r>
            <a:r>
              <a:rPr lang="en-US" sz="1600" dirty="0" smtClean="0">
                <a:effectLst/>
              </a:rPr>
              <a:t>best way to do this is to take the tape and fold it in half over the thread and paperclip. </a:t>
            </a:r>
            <a:endParaRPr lang="en-US" sz="1600" dirty="0" smtClean="0">
              <a:effectLst/>
            </a:endParaRPr>
          </a:p>
          <a:p>
            <a:r>
              <a:rPr lang="en-US" sz="1600" dirty="0" smtClean="0">
                <a:effectLst/>
              </a:rPr>
              <a:t>The </a:t>
            </a:r>
            <a:r>
              <a:rPr lang="en-US" sz="1600" dirty="0" smtClean="0">
                <a:effectLst/>
              </a:rPr>
              <a:t>thread should not have any slack in it and should be tight. Cut off the excess thread when you are satisfied with the placement</a:t>
            </a:r>
            <a:r>
              <a:rPr lang="en-US" sz="1600" dirty="0" smtClean="0">
                <a:effectLst/>
              </a:rPr>
              <a:t>.</a:t>
            </a:r>
          </a:p>
          <a:p>
            <a:r>
              <a:rPr lang="en-US" sz="1600" dirty="0" smtClean="0">
                <a:effectLst/>
              </a:rPr>
              <a:t> </a:t>
            </a:r>
            <a:r>
              <a:rPr lang="en-US" sz="1600" dirty="0" smtClean="0">
                <a:effectLst/>
              </a:rPr>
              <a:t>The leg, thread and servo should look like the sixth photo.</a:t>
            </a:r>
          </a:p>
          <a:p>
            <a:endParaRPr lang="en-US" sz="1600" dirty="0"/>
          </a:p>
        </p:txBody>
      </p:sp>
    </p:spTree>
    <p:extLst>
      <p:ext uri="{BB962C8B-B14F-4D97-AF65-F5344CB8AC3E}">
        <p14:creationId xmlns:p14="http://schemas.microsoft.com/office/powerpoint/2010/main" val="33093462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84" t="34667" r="39861" b="14000"/>
          <a:stretch/>
        </p:blipFill>
        <p:spPr bwMode="auto">
          <a:xfrm>
            <a:off x="381000" y="2826528"/>
            <a:ext cx="5410200" cy="4031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058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8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05" t="26000" r="40139" b="30444"/>
          <a:stretch/>
        </p:blipFill>
        <p:spPr bwMode="auto">
          <a:xfrm>
            <a:off x="-19050" y="1064588"/>
            <a:ext cx="9163050" cy="5793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4323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534400" cy="6553200"/>
          </a:xfrm>
        </p:spPr>
        <p:txBody>
          <a:bodyPr>
            <a:normAutofit fontScale="77500" lnSpcReduction="20000"/>
          </a:bodyPr>
          <a:lstStyle/>
          <a:p>
            <a:r>
              <a:rPr lang="en-US" b="1" dirty="0" err="1" smtClean="0">
                <a:effectLst/>
              </a:rPr>
              <a:t>Groovin</a:t>
            </a:r>
            <a:r>
              <a:rPr lang="en-US" b="1" dirty="0" smtClean="0">
                <a:effectLst/>
              </a:rPr>
              <a:t>' Grover</a:t>
            </a:r>
            <a:r>
              <a:rPr lang="en-US" dirty="0" smtClean="0">
                <a:effectLst/>
              </a:rPr>
              <a:t> </a:t>
            </a:r>
            <a:r>
              <a:rPr lang="en-US" dirty="0" smtClean="0">
                <a:effectLst/>
              </a:rPr>
              <a:t>dances </a:t>
            </a:r>
            <a:r>
              <a:rPr lang="en-US" dirty="0" smtClean="0">
                <a:effectLst/>
              </a:rPr>
              <a:t>to a </a:t>
            </a:r>
            <a:r>
              <a:rPr lang="en-US" dirty="0" smtClean="0">
                <a:solidFill>
                  <a:srgbClr val="FF0000"/>
                </a:solidFill>
                <a:effectLst/>
              </a:rPr>
              <a:t>popular dance tune </a:t>
            </a:r>
            <a:r>
              <a:rPr lang="en-US" dirty="0" smtClean="0">
                <a:effectLst/>
              </a:rPr>
              <a:t>from the 1980's and one from 2005. </a:t>
            </a:r>
            <a:endParaRPr lang="en-US" dirty="0" smtClean="0">
              <a:effectLst/>
            </a:endParaRPr>
          </a:p>
          <a:p>
            <a:pPr lvl="1"/>
            <a:r>
              <a:rPr lang="en-US" dirty="0" smtClean="0"/>
              <a:t>Program given below.</a:t>
            </a:r>
            <a:endParaRPr lang="en-US" dirty="0" smtClean="0">
              <a:effectLst/>
            </a:endParaRPr>
          </a:p>
          <a:p>
            <a:endParaRPr lang="en-US" dirty="0"/>
          </a:p>
          <a:p>
            <a:r>
              <a:rPr lang="en-US" dirty="0" smtClean="0">
                <a:effectLst/>
              </a:rPr>
              <a:t>As you can see in the </a:t>
            </a:r>
            <a:r>
              <a:rPr lang="en-US" dirty="0" smtClean="0">
                <a:effectLst/>
              </a:rPr>
              <a:t>videos on internet, </a:t>
            </a:r>
            <a:r>
              <a:rPr lang="en-US" dirty="0" smtClean="0">
                <a:effectLst/>
              </a:rPr>
              <a:t>Grover has been </a:t>
            </a:r>
            <a:r>
              <a:rPr lang="en-US" dirty="0" smtClean="0">
                <a:solidFill>
                  <a:srgbClr val="FF0000"/>
                </a:solidFill>
                <a:effectLst/>
              </a:rPr>
              <a:t>programmed to dance </a:t>
            </a:r>
            <a:r>
              <a:rPr lang="en-US" dirty="0" smtClean="0">
                <a:effectLst/>
              </a:rPr>
              <a:t>to the music and at times his moves seem uncanny.</a:t>
            </a:r>
            <a:br>
              <a:rPr lang="en-US" dirty="0" smtClean="0">
                <a:effectLst/>
              </a:rPr>
            </a:br>
            <a:r>
              <a:rPr lang="en-US" dirty="0" smtClean="0">
                <a:effectLst/>
              </a:rPr>
              <a:t/>
            </a:r>
            <a:br>
              <a:rPr lang="en-US" dirty="0" smtClean="0">
                <a:effectLst/>
              </a:rPr>
            </a:br>
            <a:endParaRPr lang="en-US" dirty="0" smtClean="0">
              <a:effectLst/>
            </a:endParaRPr>
          </a:p>
          <a:p>
            <a:r>
              <a:rPr lang="en-US" dirty="0" smtClean="0">
                <a:effectLst/>
              </a:rPr>
              <a:t>The first video shows a close-up of </a:t>
            </a:r>
            <a:r>
              <a:rPr lang="en-US" b="1" dirty="0" err="1" smtClean="0">
                <a:effectLst/>
              </a:rPr>
              <a:t>Groovin</a:t>
            </a:r>
            <a:r>
              <a:rPr lang="en-US" b="1" dirty="0" smtClean="0">
                <a:effectLst/>
              </a:rPr>
              <a:t>' Grover</a:t>
            </a:r>
            <a:r>
              <a:rPr lang="en-US" dirty="0" smtClean="0">
                <a:effectLst/>
              </a:rPr>
              <a:t> </a:t>
            </a:r>
            <a:r>
              <a:rPr lang="en-US" dirty="0" smtClean="0">
                <a:solidFill>
                  <a:srgbClr val="FF0000"/>
                </a:solidFill>
                <a:effectLst/>
              </a:rPr>
              <a:t>dancing </a:t>
            </a:r>
            <a:r>
              <a:rPr lang="en-US" dirty="0" smtClean="0">
                <a:effectLst/>
              </a:rPr>
              <a:t>to "Safety Dance" by Men Without Hats. </a:t>
            </a:r>
          </a:p>
          <a:p>
            <a:endParaRPr lang="en-US" dirty="0"/>
          </a:p>
          <a:p>
            <a:r>
              <a:rPr lang="en-US" dirty="0" smtClean="0">
                <a:effectLst/>
              </a:rPr>
              <a:t>The second video shows </a:t>
            </a:r>
            <a:r>
              <a:rPr lang="en-US" dirty="0" err="1" smtClean="0">
                <a:effectLst/>
              </a:rPr>
              <a:t>Groovin</a:t>
            </a:r>
            <a:r>
              <a:rPr lang="en-US" dirty="0" smtClean="0">
                <a:effectLst/>
              </a:rPr>
              <a:t>' Grover, his stage, and the servos that control his movements. </a:t>
            </a:r>
          </a:p>
          <a:p>
            <a:pPr lvl="1"/>
            <a:r>
              <a:rPr lang="en-US" dirty="0" smtClean="0">
                <a:effectLst/>
              </a:rPr>
              <a:t>He's dancing to "Feels Good Inc." by </a:t>
            </a:r>
            <a:r>
              <a:rPr lang="en-US" dirty="0" err="1" smtClean="0">
                <a:effectLst/>
              </a:rPr>
              <a:t>Gorillaz</a:t>
            </a:r>
            <a:r>
              <a:rPr lang="en-US" dirty="0" smtClean="0">
                <a:effectLst/>
              </a:rPr>
              <a:t>. </a:t>
            </a:r>
            <a:endParaRPr lang="en-US" dirty="0" smtClean="0">
              <a:effectLst/>
            </a:endParaRPr>
          </a:p>
          <a:p>
            <a:pPr lvl="1"/>
            <a:endParaRPr lang="en-US" dirty="0" smtClean="0">
              <a:effectLst/>
            </a:endParaRPr>
          </a:p>
          <a:p>
            <a:r>
              <a:rPr lang="en-US" dirty="0" smtClean="0">
                <a:effectLst/>
              </a:rPr>
              <a:t>If you listen carefully, you can hear the servos and if look carefully, you can see the </a:t>
            </a:r>
            <a:r>
              <a:rPr lang="en-US" dirty="0" smtClean="0">
                <a:solidFill>
                  <a:srgbClr val="FF0000"/>
                </a:solidFill>
                <a:effectLst/>
              </a:rPr>
              <a:t>transparent nylon threads </a:t>
            </a:r>
            <a:r>
              <a:rPr lang="en-US" dirty="0" smtClean="0">
                <a:effectLst/>
              </a:rPr>
              <a:t>that connect the servos to his limbs.</a:t>
            </a:r>
            <a:endParaRPr lang="en-US" dirty="0"/>
          </a:p>
        </p:txBody>
      </p:sp>
    </p:spTree>
    <p:extLst>
      <p:ext uri="{BB962C8B-B14F-4D97-AF65-F5344CB8AC3E}">
        <p14:creationId xmlns:p14="http://schemas.microsoft.com/office/powerpoint/2010/main" val="17482587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389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39" t="16000" r="39444" b="24667"/>
          <a:stretch/>
        </p:blipFill>
        <p:spPr bwMode="auto">
          <a:xfrm>
            <a:off x="152400" y="573947"/>
            <a:ext cx="7696200" cy="6284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2446"/>
            <a:ext cx="9144000" cy="1750154"/>
          </a:xfrm>
          <a:solidFill>
            <a:srgbClr val="FFFF00"/>
          </a:solidFill>
        </p:spPr>
        <p:txBody>
          <a:bodyPr>
            <a:noAutofit/>
          </a:bodyPr>
          <a:lstStyle/>
          <a:p>
            <a:r>
              <a:rPr lang="en-US" sz="4800" b="1" dirty="0" smtClean="0">
                <a:solidFill>
                  <a:srgbClr val="FF0000"/>
                </a:solidFill>
                <a:effectLst>
                  <a:outerShdw blurRad="38100" dist="38100" dir="2700000" algn="tl">
                    <a:srgbClr val="000000">
                      <a:alpha val="43137"/>
                    </a:srgbClr>
                  </a:outerShdw>
                </a:effectLst>
              </a:rPr>
              <a:t>Step 10: Construct and Attach Backdrop</a:t>
            </a:r>
            <a:endParaRPr lang="en-US"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73705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05" t="42222" r="39861" b="5333"/>
          <a:stretch/>
        </p:blipFill>
        <p:spPr bwMode="auto">
          <a:xfrm>
            <a:off x="0" y="-58615"/>
            <a:ext cx="9144000" cy="6916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6084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47800"/>
            <a:ext cx="8610600" cy="5059363"/>
          </a:xfrm>
        </p:spPr>
        <p:txBody>
          <a:bodyPr>
            <a:noAutofit/>
          </a:bodyPr>
          <a:lstStyle/>
          <a:p>
            <a:r>
              <a:rPr lang="en-US" sz="2000" dirty="0" smtClean="0">
                <a:effectLst/>
              </a:rPr>
              <a:t> </a:t>
            </a:r>
            <a:r>
              <a:rPr lang="en-US" sz="3600" dirty="0" smtClean="0">
                <a:solidFill>
                  <a:srgbClr val="00B0F0"/>
                </a:solidFill>
                <a:effectLst/>
              </a:rPr>
              <a:t>the backdrop for </a:t>
            </a:r>
            <a:r>
              <a:rPr lang="en-US" b="1" dirty="0" err="1" smtClean="0">
                <a:solidFill>
                  <a:srgbClr val="00B0F0"/>
                </a:solidFill>
                <a:effectLst/>
              </a:rPr>
              <a:t>Groovin</a:t>
            </a:r>
            <a:r>
              <a:rPr lang="en-US" b="1" dirty="0" smtClean="0">
                <a:solidFill>
                  <a:srgbClr val="00B0F0"/>
                </a:solidFill>
                <a:effectLst/>
              </a:rPr>
              <a:t>' Grover</a:t>
            </a:r>
            <a:r>
              <a:rPr lang="en-US" dirty="0" smtClean="0">
                <a:solidFill>
                  <a:srgbClr val="00B0F0"/>
                </a:solidFill>
                <a:effectLst/>
              </a:rPr>
              <a:t>'s stage</a:t>
            </a:r>
            <a:r>
              <a:rPr lang="en-US" sz="2000" dirty="0" smtClean="0">
                <a:effectLst/>
              </a:rPr>
              <a:t>. </a:t>
            </a:r>
          </a:p>
          <a:p>
            <a:endParaRPr lang="en-US" sz="2000" dirty="0"/>
          </a:p>
          <a:p>
            <a:r>
              <a:rPr lang="en-US" sz="2000" dirty="0" smtClean="0">
                <a:effectLst/>
              </a:rPr>
              <a:t>The backdrop will hide the power and USB cords and will make the transparent nylon threads attached to Grover difficult to see. </a:t>
            </a:r>
          </a:p>
          <a:p>
            <a:endParaRPr lang="en-US" sz="2000" dirty="0"/>
          </a:p>
          <a:p>
            <a:r>
              <a:rPr lang="en-US" sz="2000" dirty="0" smtClean="0">
                <a:effectLst/>
              </a:rPr>
              <a:t>Cut a 11 3/4" x 18 3/4" piece of white cloth. I used an old pillow case.</a:t>
            </a:r>
          </a:p>
          <a:p>
            <a:endParaRPr lang="en-US" sz="2000" dirty="0" smtClean="0">
              <a:effectLst/>
            </a:endParaRPr>
          </a:p>
          <a:p>
            <a:r>
              <a:rPr lang="en-US" sz="2000" dirty="0" smtClean="0">
                <a:effectLst/>
              </a:rPr>
              <a:t>Attach the matching piece of 12" Velcro that you attached to bottom the upper level of the stage in step 4 to the top of the cloth as shown in the first photo. Cut off any excess Velcro.</a:t>
            </a:r>
          </a:p>
          <a:p>
            <a:endParaRPr lang="en-US" sz="2000" dirty="0" smtClean="0">
              <a:effectLst/>
            </a:endParaRPr>
          </a:p>
          <a:p>
            <a:r>
              <a:rPr lang="en-US" sz="2000" dirty="0" smtClean="0">
                <a:effectLst/>
              </a:rPr>
              <a:t>Using the Velcro, attach the backdrop to the bottom of the upper level of the stage as shown in the second photo and third photos</a:t>
            </a:r>
            <a:r>
              <a:rPr lang="en-US" sz="2000" dirty="0" smtClean="0">
                <a:effectLst/>
              </a:rPr>
              <a:t>.</a:t>
            </a:r>
            <a:endParaRPr lang="en-US" sz="2000" dirty="0" smtClean="0">
              <a:effectLst/>
            </a:endParaRPr>
          </a:p>
          <a:p>
            <a:r>
              <a:rPr lang="en-US" sz="2000" dirty="0" smtClean="0">
                <a:effectLst/>
              </a:rPr>
              <a:t>The fourth photo shows the backdrop from the front.</a:t>
            </a:r>
            <a:endParaRPr lang="en-US" sz="2000" dirty="0"/>
          </a:p>
        </p:txBody>
      </p:sp>
    </p:spTree>
    <p:extLst>
      <p:ext uri="{BB962C8B-B14F-4D97-AF65-F5344CB8AC3E}">
        <p14:creationId xmlns:p14="http://schemas.microsoft.com/office/powerpoint/2010/main" val="24973005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72" t="15112" r="40000" b="6222"/>
          <a:stretch/>
        </p:blipFill>
        <p:spPr bwMode="auto">
          <a:xfrm>
            <a:off x="380999" y="0"/>
            <a:ext cx="614120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53476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934199" y="2362200"/>
            <a:ext cx="2221675" cy="3763963"/>
          </a:xfrm>
        </p:spPr>
        <p:txBody>
          <a:bodyPr>
            <a:normAutofit fontScale="85000" lnSpcReduction="10000"/>
          </a:bodyPr>
          <a:lstStyle/>
          <a:p>
            <a:r>
              <a:rPr lang="en-US" dirty="0" smtClean="0"/>
              <a:t>Very simple robot motion language.</a:t>
            </a:r>
          </a:p>
          <a:p>
            <a:r>
              <a:rPr lang="en-US" dirty="0" smtClean="0"/>
              <a:t>Your language will be more advanced.</a:t>
            </a:r>
            <a:endParaRPr lang="en-US" dirty="0"/>
          </a:p>
        </p:txBody>
      </p:sp>
      <p:pic>
        <p:nvPicPr>
          <p:cNvPr id="409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000" t="24000" r="40139" b="8001"/>
          <a:stretch/>
        </p:blipFill>
        <p:spPr bwMode="auto">
          <a:xfrm>
            <a:off x="609600" y="1219200"/>
            <a:ext cx="5931958"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11875" y="0"/>
            <a:ext cx="9144000" cy="1750154"/>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effectLst>
                  <a:outerShdw blurRad="38100" dist="38100" dir="2700000" algn="tl">
                    <a:srgbClr val="000000">
                      <a:alpha val="43137"/>
                    </a:srgbClr>
                  </a:outerShdw>
                </a:effectLst>
              </a:rPr>
              <a:t>Step 11: Making </a:t>
            </a:r>
            <a:r>
              <a:rPr lang="en-US" b="1" dirty="0" err="1" smtClean="0">
                <a:solidFill>
                  <a:srgbClr val="FF0000"/>
                </a:solidFill>
                <a:effectLst>
                  <a:outerShdw blurRad="38100" dist="38100" dir="2700000" algn="tl">
                    <a:srgbClr val="000000">
                      <a:alpha val="43137"/>
                    </a:srgbClr>
                  </a:outerShdw>
                </a:effectLst>
              </a:rPr>
              <a:t>Groovin</a:t>
            </a:r>
            <a:r>
              <a:rPr lang="en-US" b="1" dirty="0" smtClean="0">
                <a:solidFill>
                  <a:srgbClr val="FF0000"/>
                </a:solidFill>
                <a:effectLst>
                  <a:outerShdw blurRad="38100" dist="38100" dir="2700000" algn="tl">
                    <a:srgbClr val="000000">
                      <a:alpha val="43137"/>
                    </a:srgbClr>
                  </a:outerShdw>
                </a:effectLst>
              </a:rPr>
              <a:t>’ Grover Dance</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9381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8610600" cy="5410200"/>
          </a:xfrm>
        </p:spPr>
        <p:txBody>
          <a:bodyPr>
            <a:normAutofit fontScale="85000" lnSpcReduction="20000"/>
          </a:bodyPr>
          <a:lstStyle/>
          <a:p>
            <a:r>
              <a:rPr lang="en-US" dirty="0" smtClean="0">
                <a:effectLst/>
              </a:rPr>
              <a:t>The process for programming </a:t>
            </a:r>
            <a:r>
              <a:rPr lang="en-US" b="1" dirty="0" err="1" smtClean="0">
                <a:effectLst/>
              </a:rPr>
              <a:t>Groovin</a:t>
            </a:r>
            <a:r>
              <a:rPr lang="en-US" b="1" dirty="0" smtClean="0">
                <a:effectLst/>
              </a:rPr>
              <a:t>' Grover</a:t>
            </a:r>
            <a:r>
              <a:rPr lang="en-US" dirty="0" smtClean="0">
                <a:effectLst/>
              </a:rPr>
              <a:t> is simple. </a:t>
            </a:r>
          </a:p>
          <a:p>
            <a:endParaRPr lang="en-US" dirty="0"/>
          </a:p>
          <a:p>
            <a:r>
              <a:rPr lang="en-US" dirty="0" smtClean="0">
                <a:effectLst/>
              </a:rPr>
              <a:t>You launch the Maestro control center software and type your program into the "Script" window. </a:t>
            </a:r>
          </a:p>
          <a:p>
            <a:endParaRPr lang="en-US" dirty="0"/>
          </a:p>
          <a:p>
            <a:r>
              <a:rPr lang="en-US" dirty="0" smtClean="0">
                <a:effectLst/>
              </a:rPr>
              <a:t>You click "Apply Settings" to download the code to the microcontroller and then "Run Script". </a:t>
            </a:r>
          </a:p>
          <a:p>
            <a:endParaRPr lang="en-US" dirty="0"/>
          </a:p>
          <a:p>
            <a:r>
              <a:rPr lang="en-US" dirty="0" smtClean="0">
                <a:effectLst/>
              </a:rPr>
              <a:t>The control center includes features for debugging and manually moving servos as well as alternate way to develop scripts without using the programming language. </a:t>
            </a:r>
          </a:p>
          <a:p>
            <a:endParaRPr lang="en-US" dirty="0"/>
          </a:p>
          <a:p>
            <a:r>
              <a:rPr lang="en-US" dirty="0" smtClean="0">
                <a:effectLst/>
              </a:rPr>
              <a:t>I found the software to be very easy to use and the documentation to be well written.</a:t>
            </a:r>
            <a:endParaRPr lang="en-US" dirty="0"/>
          </a:p>
        </p:txBody>
      </p:sp>
      <p:sp>
        <p:nvSpPr>
          <p:cNvPr id="2" name="Rectangle 1"/>
          <p:cNvSpPr/>
          <p:nvPr/>
        </p:nvSpPr>
        <p:spPr>
          <a:xfrm>
            <a:off x="2743200" y="228600"/>
            <a:ext cx="3079689" cy="369332"/>
          </a:xfrm>
          <a:prstGeom prst="rect">
            <a:avLst/>
          </a:prstGeom>
          <a:solidFill>
            <a:srgbClr val="FFFF00"/>
          </a:solidFill>
        </p:spPr>
        <p:txBody>
          <a:bodyPr wrap="none">
            <a:spAutoFit/>
          </a:bodyPr>
          <a:lstStyle/>
          <a:p>
            <a:r>
              <a:rPr lang="en-US" dirty="0"/>
              <a:t>programming </a:t>
            </a:r>
            <a:r>
              <a:rPr lang="en-US" b="1" dirty="0" err="1"/>
              <a:t>Groovin</a:t>
            </a:r>
            <a:r>
              <a:rPr lang="en-US" b="1" dirty="0"/>
              <a:t>' Grover</a:t>
            </a:r>
            <a:r>
              <a:rPr lang="en-US" dirty="0"/>
              <a:t> </a:t>
            </a:r>
          </a:p>
        </p:txBody>
      </p:sp>
    </p:spTree>
    <p:extLst>
      <p:ext uri="{BB962C8B-B14F-4D97-AF65-F5344CB8AC3E}">
        <p14:creationId xmlns:p14="http://schemas.microsoft.com/office/powerpoint/2010/main" val="11486241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22" t="17556" r="24445" b="15556"/>
          <a:stretch/>
        </p:blipFill>
        <p:spPr bwMode="auto">
          <a:xfrm>
            <a:off x="381000" y="403277"/>
            <a:ext cx="7848600" cy="6454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9144000" cy="1447800"/>
          </a:xfrm>
          <a:solidFill>
            <a:srgbClr val="FFFF00"/>
          </a:solidFill>
        </p:spPr>
        <p:txBody>
          <a:bodyPr>
            <a:noAutofit/>
          </a:bodyPr>
          <a:lstStyle/>
          <a:p>
            <a:r>
              <a:rPr lang="en-US" sz="5400" b="1" dirty="0" err="1" smtClean="0">
                <a:solidFill>
                  <a:srgbClr val="FF0000"/>
                </a:solidFill>
                <a:effectLst>
                  <a:outerShdw blurRad="38100" dist="38100" dir="2700000" algn="tl">
                    <a:srgbClr val="000000">
                      <a:alpha val="43137"/>
                    </a:srgbClr>
                  </a:outerShdw>
                </a:effectLst>
              </a:rPr>
              <a:t>Groovin</a:t>
            </a:r>
            <a:r>
              <a:rPr lang="en-US" sz="5400" b="1" dirty="0" smtClean="0">
                <a:solidFill>
                  <a:srgbClr val="FF0000"/>
                </a:solidFill>
                <a:effectLst>
                  <a:outerShdw blurRad="38100" dist="38100" dir="2700000" algn="tl">
                    <a:srgbClr val="000000">
                      <a:alpha val="43137"/>
                    </a:srgbClr>
                  </a:outerShdw>
                </a:effectLst>
              </a:rPr>
              <a:t>’ Grover Dancing Program</a:t>
            </a:r>
            <a:endParaRPr lang="en-US" sz="5400" b="1" dirty="0">
              <a:solidFill>
                <a:srgbClr val="FF0000"/>
              </a:solidFill>
              <a:effectLst>
                <a:outerShdw blurRad="38100" dist="38100" dir="2700000" algn="tl">
                  <a:srgbClr val="000000">
                    <a:alpha val="43137"/>
                  </a:srgbClr>
                </a:outerShdw>
              </a:effectLst>
            </a:endParaRPr>
          </a:p>
        </p:txBody>
      </p:sp>
      <p:cxnSp>
        <p:nvCxnSpPr>
          <p:cNvPr id="5" name="Straight Arrow Connector 4"/>
          <p:cNvCxnSpPr/>
          <p:nvPr/>
        </p:nvCxnSpPr>
        <p:spPr>
          <a:xfrm>
            <a:off x="1143000" y="2667000"/>
            <a:ext cx="457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2400" y="2286000"/>
            <a:ext cx="914400" cy="369332"/>
          </a:xfrm>
          <a:prstGeom prst="rect">
            <a:avLst/>
          </a:prstGeom>
          <a:solidFill>
            <a:schemeClr val="bg2"/>
          </a:solidFill>
        </p:spPr>
        <p:txBody>
          <a:bodyPr wrap="square" rtlCol="0">
            <a:spAutoFit/>
          </a:bodyPr>
          <a:lstStyle/>
          <a:p>
            <a:r>
              <a:rPr lang="en-US" dirty="0" smtClean="0"/>
              <a:t>speed</a:t>
            </a:r>
            <a:endParaRPr lang="en-US" dirty="0"/>
          </a:p>
        </p:txBody>
      </p:sp>
      <p:sp>
        <p:nvSpPr>
          <p:cNvPr id="8" name="TextBox 7"/>
          <p:cNvSpPr txBox="1"/>
          <p:nvPr/>
        </p:nvSpPr>
        <p:spPr>
          <a:xfrm>
            <a:off x="2362200" y="1981200"/>
            <a:ext cx="2286000" cy="369332"/>
          </a:xfrm>
          <a:prstGeom prst="rect">
            <a:avLst/>
          </a:prstGeom>
          <a:solidFill>
            <a:schemeClr val="bg2"/>
          </a:solidFill>
        </p:spPr>
        <p:txBody>
          <a:bodyPr wrap="square" rtlCol="0">
            <a:spAutoFit/>
          </a:bodyPr>
          <a:lstStyle/>
          <a:p>
            <a:r>
              <a:rPr lang="en-US" dirty="0" smtClean="0"/>
              <a:t>Number of servo</a:t>
            </a:r>
            <a:endParaRPr lang="en-US" dirty="0"/>
          </a:p>
        </p:txBody>
      </p:sp>
      <p:cxnSp>
        <p:nvCxnSpPr>
          <p:cNvPr id="9" name="Straight Arrow Connector 8"/>
          <p:cNvCxnSpPr/>
          <p:nvPr/>
        </p:nvCxnSpPr>
        <p:spPr>
          <a:xfrm flipH="1">
            <a:off x="2209800" y="2286000"/>
            <a:ext cx="7620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a:off x="4038600" y="4724400"/>
            <a:ext cx="76200" cy="1371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4272642" y="5181600"/>
            <a:ext cx="2890157" cy="646331"/>
          </a:xfrm>
          <a:prstGeom prst="rect">
            <a:avLst/>
          </a:prstGeom>
          <a:solidFill>
            <a:schemeClr val="bg2"/>
          </a:solidFill>
        </p:spPr>
        <p:txBody>
          <a:bodyPr wrap="square" rtlCol="0">
            <a:spAutoFit/>
          </a:bodyPr>
          <a:lstStyle/>
          <a:p>
            <a:r>
              <a:rPr lang="en-US" dirty="0" smtClean="0"/>
              <a:t>Subroutines. See page 3 of these slides. </a:t>
            </a:r>
            <a:r>
              <a:rPr lang="en-US" dirty="0" smtClean="0">
                <a:sym typeface="Wingdings" panose="05000000000000000000" pitchFamily="2" charset="2"/>
              </a:rPr>
              <a:t></a:t>
            </a:r>
            <a:endParaRPr lang="en-US" dirty="0"/>
          </a:p>
        </p:txBody>
      </p:sp>
    </p:spTree>
    <p:extLst>
      <p:ext uri="{BB962C8B-B14F-4D97-AF65-F5344CB8AC3E}">
        <p14:creationId xmlns:p14="http://schemas.microsoft.com/office/powerpoint/2010/main" val="8366173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30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05" t="18666" r="19722" b="7333"/>
          <a:stretch/>
        </p:blipFill>
        <p:spPr bwMode="auto">
          <a:xfrm>
            <a:off x="304800" y="47240"/>
            <a:ext cx="8610600" cy="681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73500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40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44" t="18445" r="19861" b="8222"/>
          <a:stretch/>
        </p:blipFill>
        <p:spPr bwMode="auto">
          <a:xfrm>
            <a:off x="533400" y="85510"/>
            <a:ext cx="8229600" cy="6772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9600" y="1905000"/>
            <a:ext cx="25908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2000" y="3048000"/>
            <a:ext cx="25908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19205" y="1905000"/>
            <a:ext cx="25908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181600" y="3886200"/>
            <a:ext cx="25908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181600" y="4953000"/>
            <a:ext cx="25908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0861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50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56" t="17334" r="20277" b="8889"/>
          <a:stretch/>
        </p:blipFill>
        <p:spPr bwMode="auto">
          <a:xfrm>
            <a:off x="304800" y="147392"/>
            <a:ext cx="8610600" cy="6710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a:off x="5029200" y="2971800"/>
            <a:ext cx="3048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0331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686800" cy="5791200"/>
          </a:xfrm>
        </p:spPr>
        <p:txBody>
          <a:bodyPr>
            <a:noAutofit/>
          </a:bodyPr>
          <a:lstStyle/>
          <a:p>
            <a:r>
              <a:rPr lang="en-US" sz="2800" dirty="0" smtClean="0">
                <a:effectLst/>
                <a:hlinkClick r:id="rId2"/>
              </a:rPr>
              <a:t>&lt;</a:t>
            </a:r>
            <a:r>
              <a:rPr lang="en-US" sz="2800" dirty="0" err="1" smtClean="0">
                <a:effectLst/>
                <a:hlinkClick r:id="rId2"/>
              </a:rPr>
              <a:t>img</a:t>
            </a:r>
            <a:r>
              <a:rPr lang="en-US" sz="2800" dirty="0" smtClean="0">
                <a:effectLst/>
                <a:hlinkClick r:id="rId2"/>
              </a:rPr>
              <a:t> class="photo" alt="1 - 10 - White Cloth.JPG" </a:t>
            </a:r>
            <a:r>
              <a:rPr lang="en-US" sz="2800" dirty="0" err="1" smtClean="0">
                <a:effectLst/>
                <a:hlinkClick r:id="rId2"/>
              </a:rPr>
              <a:t>src</a:t>
            </a:r>
            <a:r>
              <a:rPr lang="en-US" sz="2800" dirty="0" smtClean="0">
                <a:effectLst/>
                <a:hlinkClick r:id="rId2"/>
              </a:rPr>
              <a:t>="/files/</a:t>
            </a:r>
            <a:r>
              <a:rPr lang="en-US" sz="2800" dirty="0" err="1" smtClean="0">
                <a:effectLst/>
                <a:hlinkClick r:id="rId2"/>
              </a:rPr>
              <a:t>deriv</a:t>
            </a:r>
            <a:r>
              <a:rPr lang="en-US" sz="2800" dirty="0" smtClean="0">
                <a:effectLst/>
                <a:hlinkClick r:id="rId2"/>
              </a:rPr>
              <a:t>/FNM/YC5O/GJQE91BE/FNMYC5OGJQE91BE.SMALL.jpg" style="width:194px;" /&gt;</a:t>
            </a:r>
          </a:p>
          <a:p>
            <a:endParaRPr lang="en-US" sz="2800" dirty="0" smtClean="0">
              <a:effectLst/>
              <a:hlinkClick r:id="rId3"/>
            </a:endParaRPr>
          </a:p>
          <a:p>
            <a:r>
              <a:rPr lang="en-US" sz="2800" dirty="0" smtClean="0">
                <a:effectLst/>
                <a:hlinkClick r:id="rId3"/>
              </a:rPr>
              <a:t>&lt;</a:t>
            </a:r>
            <a:r>
              <a:rPr lang="en-US" sz="2800" dirty="0" err="1" smtClean="0">
                <a:effectLst/>
                <a:hlinkClick r:id="rId3"/>
              </a:rPr>
              <a:t>img</a:t>
            </a:r>
            <a:r>
              <a:rPr lang="en-US" sz="2800" dirty="0" smtClean="0">
                <a:effectLst/>
                <a:hlinkClick r:id="rId3"/>
              </a:rPr>
              <a:t> class="photo" alt="1 - 11 - Clear Nylon Thread and Needle.JPG" </a:t>
            </a:r>
            <a:r>
              <a:rPr lang="en-US" sz="2800" dirty="0" err="1" smtClean="0">
                <a:effectLst/>
                <a:hlinkClick r:id="rId3"/>
              </a:rPr>
              <a:t>src</a:t>
            </a:r>
            <a:r>
              <a:rPr lang="en-US" sz="2800" dirty="0" smtClean="0">
                <a:effectLst/>
                <a:hlinkClick r:id="rId3"/>
              </a:rPr>
              <a:t>="/files/</a:t>
            </a:r>
            <a:r>
              <a:rPr lang="en-US" sz="2800" dirty="0" err="1" smtClean="0">
                <a:effectLst/>
                <a:hlinkClick r:id="rId3"/>
              </a:rPr>
              <a:t>deriv</a:t>
            </a:r>
            <a:r>
              <a:rPr lang="en-US" sz="2800" dirty="0" smtClean="0">
                <a:effectLst/>
                <a:hlinkClick r:id="rId3"/>
              </a:rPr>
              <a:t>/F38/OPAE/GJQEJID4/F38OPAEGJQEJID4.SMALL.jpg" style="width:194px;" /&gt;</a:t>
            </a:r>
          </a:p>
          <a:p>
            <a:endParaRPr lang="en-US" sz="2800" dirty="0" smtClean="0">
              <a:effectLst/>
              <a:hlinkClick r:id="rId4"/>
            </a:endParaRPr>
          </a:p>
          <a:p>
            <a:r>
              <a:rPr lang="en-US" sz="2800" dirty="0" smtClean="0">
                <a:effectLst/>
                <a:hlinkClick r:id="rId4"/>
              </a:rPr>
              <a:t>&lt;</a:t>
            </a:r>
            <a:r>
              <a:rPr lang="en-US" sz="2800" dirty="0" err="1" smtClean="0">
                <a:effectLst/>
                <a:hlinkClick r:id="rId4"/>
              </a:rPr>
              <a:t>img</a:t>
            </a:r>
            <a:r>
              <a:rPr lang="en-US" sz="2800" dirty="0" smtClean="0">
                <a:effectLst/>
                <a:hlinkClick r:id="rId4"/>
              </a:rPr>
              <a:t> class="photo" alt="1 - 12 - Additional Parts.JPG" </a:t>
            </a:r>
            <a:r>
              <a:rPr lang="en-US" sz="2800" dirty="0" err="1" smtClean="0">
                <a:effectLst/>
                <a:hlinkClick r:id="rId4"/>
              </a:rPr>
              <a:t>src</a:t>
            </a:r>
            <a:r>
              <a:rPr lang="en-US" sz="2800" dirty="0" smtClean="0">
                <a:effectLst/>
                <a:hlinkClick r:id="rId4"/>
              </a:rPr>
              <a:t>="/files/</a:t>
            </a:r>
            <a:r>
              <a:rPr lang="en-US" sz="2800" dirty="0" err="1" smtClean="0">
                <a:effectLst/>
                <a:hlinkClick r:id="rId4"/>
              </a:rPr>
              <a:t>deriv</a:t>
            </a:r>
            <a:r>
              <a:rPr lang="en-US" sz="2800" dirty="0" smtClean="0">
                <a:effectLst/>
                <a:hlinkClick r:id="rId4"/>
              </a:rPr>
              <a:t>/FBR/88BX/GK3TO1P8/FBR88BXGK3TO1P8.SMALL.jpg" style="width:194px;" /&gt;</a:t>
            </a:r>
          </a:p>
        </p:txBody>
      </p:sp>
      <p:sp>
        <p:nvSpPr>
          <p:cNvPr id="4" name="TextBox 3"/>
          <p:cNvSpPr txBox="1"/>
          <p:nvPr/>
        </p:nvSpPr>
        <p:spPr>
          <a:xfrm>
            <a:off x="990600" y="228600"/>
            <a:ext cx="6172200" cy="584775"/>
          </a:xfrm>
          <a:prstGeom prst="rect">
            <a:avLst/>
          </a:prstGeom>
          <a:solidFill>
            <a:srgbClr val="FFFF00"/>
          </a:solidFill>
        </p:spPr>
        <p:txBody>
          <a:bodyPr wrap="square" rtlCol="0">
            <a:spAutoFit/>
          </a:bodyPr>
          <a:lstStyle/>
          <a:p>
            <a:r>
              <a:rPr lang="en-US" sz="3200" b="1" dirty="0" smtClean="0">
                <a:solidFill>
                  <a:srgbClr val="FF0000"/>
                </a:solidFill>
              </a:rPr>
              <a:t>Here you will find more……</a:t>
            </a:r>
            <a:endParaRPr lang="en-US" sz="3200" b="1" dirty="0">
              <a:solidFill>
                <a:srgbClr val="FF0000"/>
              </a:solidFill>
            </a:endParaRPr>
          </a:p>
        </p:txBody>
      </p:sp>
    </p:spTree>
    <p:extLst>
      <p:ext uri="{BB962C8B-B14F-4D97-AF65-F5344CB8AC3E}">
        <p14:creationId xmlns:p14="http://schemas.microsoft.com/office/powerpoint/2010/main" val="15877477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tx2">
              <a:lumMod val="20000"/>
              <a:lumOff val="80000"/>
            </a:schemeClr>
          </a:solidFill>
        </p:spPr>
        <p:txBody>
          <a:bodyPr>
            <a:noAutofit/>
          </a:bodyPr>
          <a:lstStyle/>
          <a:p>
            <a:r>
              <a:rPr lang="en-US" sz="2800" b="1" dirty="0" smtClean="0">
                <a:effectLst>
                  <a:outerShdw blurRad="38100" dist="38100" dir="2700000" algn="tl">
                    <a:srgbClr val="000000">
                      <a:alpha val="43137"/>
                    </a:srgbClr>
                  </a:outerShdw>
                </a:effectLst>
              </a:rPr>
              <a:t>http://www.instructables.com/id/Groovin-Grover-A-Microcontroller-based-Marionett/step11/Making-Groovin-Grover-Dance/</a:t>
            </a:r>
            <a:endParaRPr lang="en-US" sz="2800" b="1" dirty="0">
              <a:effectLst>
                <a:outerShdw blurRad="38100" dist="38100" dir="2700000" algn="tl">
                  <a:srgbClr val="000000">
                    <a:alpha val="43137"/>
                  </a:srgbClr>
                </a:outerShdw>
              </a:effectLst>
            </a:endParaRPr>
          </a:p>
        </p:txBody>
      </p:sp>
      <p:pic>
        <p:nvPicPr>
          <p:cNvPr id="471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83" t="23556" r="33333" b="17556"/>
          <a:stretch/>
        </p:blipFill>
        <p:spPr bwMode="auto">
          <a:xfrm>
            <a:off x="304800" y="1819275"/>
            <a:ext cx="6115050" cy="504825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495800" y="3657600"/>
            <a:ext cx="4267200" cy="1938992"/>
          </a:xfrm>
          <a:prstGeom prst="rect">
            <a:avLst/>
          </a:prstGeom>
          <a:solidFill>
            <a:srgbClr val="FFFF00"/>
          </a:solid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rPr>
              <a:t>Moving right hand up and down forever</a:t>
            </a:r>
            <a:endParaRPr lang="en-US" sz="4000" b="1" dirty="0">
              <a:solidFill>
                <a:srgbClr val="FF0000"/>
              </a:solidFill>
              <a:effectLst>
                <a:outerShdw blurRad="38100" dist="38100" dir="2700000" algn="tl">
                  <a:srgbClr val="000000">
                    <a:alpha val="43137"/>
                  </a:srgbClr>
                </a:outerShdw>
              </a:effectLst>
            </a:endParaRPr>
          </a:p>
        </p:txBody>
      </p:sp>
      <p:cxnSp>
        <p:nvCxnSpPr>
          <p:cNvPr id="6" name="Straight Arrow Connector 5"/>
          <p:cNvCxnSpPr/>
          <p:nvPr/>
        </p:nvCxnSpPr>
        <p:spPr>
          <a:xfrm flipH="1">
            <a:off x="1143000" y="1676400"/>
            <a:ext cx="7620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85800" y="1491734"/>
            <a:ext cx="76200" cy="870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92951" y="1634609"/>
            <a:ext cx="1869374" cy="369332"/>
          </a:xfrm>
          <a:prstGeom prst="rect">
            <a:avLst/>
          </a:prstGeom>
          <a:solidFill>
            <a:schemeClr val="bg2"/>
          </a:solidFill>
        </p:spPr>
        <p:txBody>
          <a:bodyPr wrap="square" rtlCol="0">
            <a:spAutoFit/>
          </a:bodyPr>
          <a:lstStyle/>
          <a:p>
            <a:r>
              <a:rPr lang="en-US" dirty="0" smtClean="0"/>
              <a:t>Number of servo</a:t>
            </a:r>
            <a:endParaRPr lang="en-US" dirty="0"/>
          </a:p>
        </p:txBody>
      </p:sp>
      <p:sp>
        <p:nvSpPr>
          <p:cNvPr id="11" name="TextBox 10"/>
          <p:cNvSpPr txBox="1"/>
          <p:nvPr/>
        </p:nvSpPr>
        <p:spPr>
          <a:xfrm>
            <a:off x="0" y="1122402"/>
            <a:ext cx="1869374" cy="369332"/>
          </a:xfrm>
          <a:prstGeom prst="rect">
            <a:avLst/>
          </a:prstGeom>
          <a:solidFill>
            <a:schemeClr val="bg2"/>
          </a:solidFill>
        </p:spPr>
        <p:txBody>
          <a:bodyPr wrap="square" rtlCol="0">
            <a:spAutoFit/>
          </a:bodyPr>
          <a:lstStyle/>
          <a:p>
            <a:r>
              <a:rPr lang="en-US" dirty="0" smtClean="0"/>
              <a:t>Speed of servo</a:t>
            </a:r>
            <a:endParaRPr lang="en-US" dirty="0"/>
          </a:p>
        </p:txBody>
      </p:sp>
    </p:spTree>
    <p:extLst>
      <p:ext uri="{BB962C8B-B14F-4D97-AF65-F5344CB8AC3E}">
        <p14:creationId xmlns:p14="http://schemas.microsoft.com/office/powerpoint/2010/main" val="15337793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862576"/>
          </a:xfrm>
          <a:solidFill>
            <a:srgbClr val="FFFF00"/>
          </a:solidFill>
        </p:spPr>
        <p:txBody>
          <a:bodyPr>
            <a:noAutofit/>
          </a:bodyPr>
          <a:lstStyle/>
          <a:p>
            <a:r>
              <a:rPr lang="en-US" sz="3200" b="1" dirty="0" smtClean="0">
                <a:solidFill>
                  <a:srgbClr val="FF0000"/>
                </a:solidFill>
              </a:rPr>
              <a:t>Now we add comments to the previous program</a:t>
            </a:r>
            <a:endParaRPr lang="en-US" sz="3200" b="1"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139" t="20444" r="28194" b="18000"/>
          <a:stretch/>
        </p:blipFill>
        <p:spPr bwMode="auto">
          <a:xfrm>
            <a:off x="152400" y="862576"/>
            <a:ext cx="8077200" cy="6014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98507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750" t="20222" r="20278" b="8445"/>
          <a:stretch/>
        </p:blipFill>
        <p:spPr bwMode="auto">
          <a:xfrm>
            <a:off x="0" y="19050"/>
            <a:ext cx="8362950"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609600" y="5791200"/>
            <a:ext cx="8229600" cy="1066800"/>
          </a:xfrm>
          <a:solidFill>
            <a:schemeClr val="bg2"/>
          </a:solidFill>
        </p:spPr>
        <p:txBody>
          <a:bodyPr/>
          <a:lstStyle/>
          <a:p>
            <a:r>
              <a:rPr lang="en-US" b="1" dirty="0" smtClean="0">
                <a:solidFill>
                  <a:srgbClr val="FF0000"/>
                </a:solidFill>
              </a:rPr>
              <a:t>And document your work as well and in similar detail as </a:t>
            </a:r>
            <a:r>
              <a:rPr lang="en-US" b="1" dirty="0" err="1" smtClean="0">
                <a:solidFill>
                  <a:srgbClr val="FF0000"/>
                </a:solidFill>
              </a:rPr>
              <a:t>Grovin</a:t>
            </a:r>
            <a:r>
              <a:rPr lang="en-US" b="1" dirty="0" smtClean="0">
                <a:solidFill>
                  <a:srgbClr val="FF0000"/>
                </a:solidFill>
              </a:rPr>
              <a:t> here.</a:t>
            </a:r>
            <a:endParaRPr lang="en-US" b="1" dirty="0">
              <a:solidFill>
                <a:srgbClr val="FF0000"/>
              </a:solidFill>
            </a:endParaRPr>
          </a:p>
        </p:txBody>
      </p:sp>
    </p:spTree>
    <p:extLst>
      <p:ext uri="{BB962C8B-B14F-4D97-AF65-F5344CB8AC3E}">
        <p14:creationId xmlns:p14="http://schemas.microsoft.com/office/powerpoint/2010/main" val="5441249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88" t="14445" r="37778" b="13111"/>
          <a:stretch/>
        </p:blipFill>
        <p:spPr bwMode="auto">
          <a:xfrm>
            <a:off x="19050" y="137899"/>
            <a:ext cx="8286750" cy="6720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9050" y="-19050"/>
            <a:ext cx="8229600" cy="1143000"/>
          </a:xfrm>
          <a:solidFill>
            <a:srgbClr val="FFFF00"/>
          </a:solidFill>
        </p:spPr>
        <p:txBody>
          <a:bodyPr>
            <a:normAutofit/>
          </a:bodyPr>
          <a:lstStyle/>
          <a:p>
            <a:r>
              <a:rPr lang="en-US" sz="6600" b="1" dirty="0" smtClean="0">
                <a:solidFill>
                  <a:srgbClr val="FF0000"/>
                </a:solidFill>
                <a:effectLst>
                  <a:outerShdw blurRad="38100" dist="38100" dir="2700000" algn="tl">
                    <a:srgbClr val="000000">
                      <a:alpha val="43137"/>
                    </a:srgbClr>
                  </a:outerShdw>
                </a:effectLst>
              </a:rPr>
              <a:t>Step 1: Parts List</a:t>
            </a:r>
            <a:endParaRPr lang="en-US" sz="6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9215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78" t="14222" r="41111" b="4444"/>
          <a:stretch/>
        </p:blipFill>
        <p:spPr bwMode="auto">
          <a:xfrm>
            <a:off x="3565566" y="0"/>
            <a:ext cx="5562600" cy="687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36731"/>
            <a:ext cx="3565566" cy="1015663"/>
          </a:xfrm>
          <a:prstGeom prst="rect">
            <a:avLst/>
          </a:prstGeom>
          <a:solidFill>
            <a:srgbClr val="FFFF00"/>
          </a:solidFill>
        </p:spPr>
        <p:txBody>
          <a:bodyPr wrap="square">
            <a:spAutoFit/>
          </a:bodyPr>
          <a:lstStyle/>
          <a:p>
            <a:r>
              <a:rPr lang="en-US" sz="2000" dirty="0"/>
              <a:t>Four small inexpensive </a:t>
            </a:r>
            <a:r>
              <a:rPr lang="en-US" sz="2000" b="1" dirty="0">
                <a:solidFill>
                  <a:srgbClr val="FF0000"/>
                </a:solidFill>
                <a:effectLst>
                  <a:outerShdw blurRad="38100" dist="38100" dir="2700000" algn="tl">
                    <a:srgbClr val="000000">
                      <a:alpha val="43137"/>
                    </a:srgbClr>
                  </a:outerShdw>
                </a:effectLst>
              </a:rPr>
              <a:t>hobby servos </a:t>
            </a:r>
            <a:r>
              <a:rPr lang="en-US" sz="2000" dirty="0"/>
              <a:t>like the TS-53 from </a:t>
            </a:r>
            <a:r>
              <a:rPr lang="en-US" sz="2000" dirty="0">
                <a:hlinkClick r:id="rId3"/>
              </a:rPr>
              <a:t>Tower Hobbies</a:t>
            </a:r>
            <a:r>
              <a:rPr lang="en-US" sz="2000" dirty="0"/>
              <a:t>.</a:t>
            </a:r>
          </a:p>
        </p:txBody>
      </p:sp>
      <p:sp>
        <p:nvSpPr>
          <p:cNvPr id="5" name="Rectangle 4"/>
          <p:cNvSpPr/>
          <p:nvPr/>
        </p:nvSpPr>
        <p:spPr>
          <a:xfrm>
            <a:off x="36616" y="1393047"/>
            <a:ext cx="3536867" cy="1200329"/>
          </a:xfrm>
          <a:prstGeom prst="rect">
            <a:avLst/>
          </a:prstGeom>
          <a:solidFill>
            <a:srgbClr val="FFFF00"/>
          </a:solidFill>
        </p:spPr>
        <p:txBody>
          <a:bodyPr wrap="square">
            <a:spAutoFit/>
          </a:bodyPr>
          <a:lstStyle/>
          <a:p>
            <a:r>
              <a:rPr lang="en-US" dirty="0"/>
              <a:t>One </a:t>
            </a:r>
            <a:r>
              <a:rPr lang="en-US" dirty="0" err="1">
                <a:hlinkClick r:id="rId4"/>
              </a:rPr>
              <a:t>Pololu</a:t>
            </a:r>
            <a:r>
              <a:rPr lang="en-US" dirty="0">
                <a:hlinkClick r:id="rId4"/>
              </a:rPr>
              <a:t> Micro Maestro 6-Channel USB Servo Controller</a:t>
            </a:r>
            <a:r>
              <a:rPr lang="en-US" dirty="0"/>
              <a:t> available from </a:t>
            </a:r>
            <a:r>
              <a:rPr lang="en-US" dirty="0" err="1">
                <a:hlinkClick r:id="rId5"/>
              </a:rPr>
              <a:t>Sparkfun</a:t>
            </a:r>
            <a:r>
              <a:rPr lang="en-US" dirty="0"/>
              <a:t> and other internet sites.</a:t>
            </a:r>
          </a:p>
        </p:txBody>
      </p:sp>
      <p:sp>
        <p:nvSpPr>
          <p:cNvPr id="6" name="Rectangle 5"/>
          <p:cNvSpPr/>
          <p:nvPr/>
        </p:nvSpPr>
        <p:spPr>
          <a:xfrm>
            <a:off x="36616" y="2743200"/>
            <a:ext cx="3239984" cy="923330"/>
          </a:xfrm>
          <a:prstGeom prst="rect">
            <a:avLst/>
          </a:prstGeom>
          <a:solidFill>
            <a:srgbClr val="FFFF00"/>
          </a:solidFill>
        </p:spPr>
        <p:txBody>
          <a:bodyPr wrap="square">
            <a:spAutoFit/>
          </a:bodyPr>
          <a:lstStyle/>
          <a:p>
            <a:r>
              <a:rPr lang="en-US" dirty="0"/>
              <a:t>One 6" </a:t>
            </a:r>
            <a:r>
              <a:rPr lang="en-US" b="1" dirty="0">
                <a:solidFill>
                  <a:srgbClr val="FF0000"/>
                </a:solidFill>
                <a:effectLst>
                  <a:outerShdw blurRad="38100" dist="38100" dir="2700000" algn="tl">
                    <a:srgbClr val="000000">
                      <a:alpha val="43137"/>
                    </a:srgbClr>
                  </a:outerShdw>
                </a:effectLst>
              </a:rPr>
              <a:t>Futaba J Plug </a:t>
            </a:r>
            <a:r>
              <a:rPr lang="en-US" dirty="0"/>
              <a:t>or equivalent available from </a:t>
            </a:r>
            <a:r>
              <a:rPr lang="en-US" dirty="0">
                <a:hlinkClick r:id="rId6"/>
              </a:rPr>
              <a:t>Tower Hobbies</a:t>
            </a:r>
            <a:r>
              <a:rPr lang="en-US" dirty="0"/>
              <a:t>.</a:t>
            </a:r>
          </a:p>
        </p:txBody>
      </p:sp>
      <p:cxnSp>
        <p:nvCxnSpPr>
          <p:cNvPr id="8" name="Straight Arrow Connector 7"/>
          <p:cNvCxnSpPr/>
          <p:nvPr/>
        </p:nvCxnSpPr>
        <p:spPr>
          <a:xfrm flipV="1">
            <a:off x="3276600" y="3048000"/>
            <a:ext cx="2362200" cy="39103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959" y="3862473"/>
            <a:ext cx="3501241" cy="1200329"/>
          </a:xfrm>
          <a:prstGeom prst="rect">
            <a:avLst/>
          </a:prstGeom>
          <a:solidFill>
            <a:srgbClr val="FFFF00"/>
          </a:solidFill>
        </p:spPr>
        <p:txBody>
          <a:bodyPr wrap="square">
            <a:spAutoFit/>
          </a:bodyPr>
          <a:lstStyle/>
          <a:p>
            <a:r>
              <a:rPr lang="en-US" dirty="0"/>
              <a:t>One 5 Volt Wall Wart (</a:t>
            </a:r>
            <a:r>
              <a:rPr lang="en-US" b="1" dirty="0">
                <a:solidFill>
                  <a:srgbClr val="FF0000"/>
                </a:solidFill>
                <a:effectLst>
                  <a:outerShdw blurRad="38100" dist="38100" dir="2700000" algn="tl">
                    <a:srgbClr val="000000">
                      <a:alpha val="43137"/>
                    </a:srgbClr>
                  </a:outerShdw>
                </a:effectLst>
              </a:rPr>
              <a:t>AC adapter</a:t>
            </a:r>
            <a:r>
              <a:rPr lang="en-US" dirty="0"/>
              <a:t>). </a:t>
            </a:r>
          </a:p>
          <a:p>
            <a:r>
              <a:rPr lang="en-US" dirty="0" smtClean="0"/>
              <a:t>You </a:t>
            </a:r>
            <a:r>
              <a:rPr lang="en-US" dirty="0"/>
              <a:t>can find used ones at Thrift stores or new ones at electronics stores.</a:t>
            </a:r>
          </a:p>
        </p:txBody>
      </p:sp>
      <p:cxnSp>
        <p:nvCxnSpPr>
          <p:cNvPr id="11" name="Straight Arrow Connector 10"/>
          <p:cNvCxnSpPr/>
          <p:nvPr/>
        </p:nvCxnSpPr>
        <p:spPr>
          <a:xfrm flipV="1">
            <a:off x="3200400" y="2971800"/>
            <a:ext cx="44958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0574" y="5334000"/>
            <a:ext cx="1656113" cy="1384995"/>
          </a:xfrm>
          <a:prstGeom prst="rect">
            <a:avLst/>
          </a:prstGeom>
          <a:solidFill>
            <a:srgbClr val="FFFF00"/>
          </a:solidFill>
        </p:spPr>
        <p:txBody>
          <a:bodyPr wrap="square">
            <a:spAutoFit/>
          </a:bodyPr>
          <a:lstStyle/>
          <a:p>
            <a:r>
              <a:rPr lang="en-US" sz="1400" dirty="0"/>
              <a:t>One 3 to 6 foot </a:t>
            </a:r>
            <a:r>
              <a:rPr lang="en-US" sz="1400" b="1" dirty="0">
                <a:solidFill>
                  <a:srgbClr val="FF0000"/>
                </a:solidFill>
                <a:effectLst>
                  <a:outerShdw blurRad="38100" dist="38100" dir="2700000" algn="tl">
                    <a:srgbClr val="000000">
                      <a:alpha val="43137"/>
                    </a:srgbClr>
                  </a:outerShdw>
                </a:effectLst>
              </a:rPr>
              <a:t>USB cable </a:t>
            </a:r>
            <a:r>
              <a:rPr lang="en-US" sz="1400" dirty="0"/>
              <a:t>with a male USB mini-B connector and a male type A connector.</a:t>
            </a:r>
          </a:p>
        </p:txBody>
      </p:sp>
      <p:pic>
        <p:nvPicPr>
          <p:cNvPr id="1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4507" t="14000" r="47929" b="60396"/>
          <a:stretch/>
        </p:blipFill>
        <p:spPr bwMode="auto">
          <a:xfrm>
            <a:off x="1642960" y="5089323"/>
            <a:ext cx="2998520" cy="1740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1467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TotalTime>
  <Words>3817</Words>
  <Application>Microsoft Office PowerPoint</Application>
  <PresentationFormat>On-screen Show (4:3)</PresentationFormat>
  <Paragraphs>359</Paragraphs>
  <Slides>72</Slides>
  <Notes>0</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Robot Theatre Design for absolute beginners</vt:lpstr>
      <vt:lpstr>Groovin' Grover: A Microcontroller-based Marionette by talk2bruce</vt:lpstr>
      <vt:lpstr>http://www.instructables.com/id/Groovin-Grover-A-Microcontroller-based-Marionett/step11/Making-Groovin-Grover-Dance/</vt:lpstr>
      <vt:lpstr>PowerPoint Presentation</vt:lpstr>
      <vt:lpstr>Groovin' Grover</vt:lpstr>
      <vt:lpstr>PowerPoint Presentation</vt:lpstr>
      <vt:lpstr>PowerPoint Presentation</vt:lpstr>
      <vt:lpstr>Step 1: Parts List</vt:lpstr>
      <vt:lpstr>PowerPoint Presentation</vt:lpstr>
      <vt:lpstr>PowerPoint Presentation</vt:lpstr>
      <vt:lpstr>PowerPoint Presentation</vt:lpstr>
      <vt:lpstr>PowerPoint Presentation</vt:lpstr>
      <vt:lpstr>Materials for Hanging Grover:</vt:lpstr>
      <vt:lpstr>PowerPoint Presentation</vt:lpstr>
      <vt:lpstr>Top of the upper platform</vt:lpstr>
      <vt:lpstr>Top of the upper platform</vt:lpstr>
      <vt:lpstr>Servo and Microcontroller Placement</vt:lpstr>
      <vt:lpstr>PowerPoint Presentation</vt:lpstr>
      <vt:lpstr>PowerPoint Presentation</vt:lpstr>
      <vt:lpstr>PowerPoint Presentation</vt:lpstr>
      <vt:lpstr>Step 3: Construct Servo Power Supply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Paper Clip Placement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Attaching Grover’s Left Leg</vt:lpstr>
      <vt:lpstr>PowerPoint Presentation</vt:lpstr>
      <vt:lpstr>PowerPoint Presentation</vt:lpstr>
      <vt:lpstr>PowerPoint Presentation</vt:lpstr>
      <vt:lpstr>attach Grover to the servos</vt:lpstr>
      <vt:lpstr>PowerPoint Presentation</vt:lpstr>
      <vt:lpstr>PowerPoint Presentation</vt:lpstr>
      <vt:lpstr>Step 10: Construct and Attach Backdrop</vt:lpstr>
      <vt:lpstr>PowerPoint Presentation</vt:lpstr>
      <vt:lpstr>PowerPoint Presentation</vt:lpstr>
      <vt:lpstr>PowerPoint Presentation</vt:lpstr>
      <vt:lpstr>PowerPoint Presentation</vt:lpstr>
      <vt:lpstr>PowerPoint Presentation</vt:lpstr>
      <vt:lpstr>Groovin’ Grover Dancing Program</vt:lpstr>
      <vt:lpstr>PowerPoint Presentation</vt:lpstr>
      <vt:lpstr>PowerPoint Presentation</vt:lpstr>
      <vt:lpstr>PowerPoint Presentation</vt:lpstr>
      <vt:lpstr>http://www.instructables.com/id/Groovin-Grover-A-Microcontroller-based-Marionett/step11/Making-Groovin-Grover-Dance/</vt:lpstr>
      <vt:lpstr>Now we add comments to the previous program</vt:lpstr>
      <vt:lpstr>PowerPoint Presentation</vt:lpstr>
    </vt:vector>
  </TitlesOfParts>
  <Company>Portland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Groovin' Grover: A Microcontroller-based Marionette by talk2bruce</dc:title>
  <dc:creator>mperkows</dc:creator>
  <cp:lastModifiedBy>mperkows</cp:lastModifiedBy>
  <cp:revision>25</cp:revision>
  <dcterms:created xsi:type="dcterms:W3CDTF">2013-10-22T22:22:39Z</dcterms:created>
  <dcterms:modified xsi:type="dcterms:W3CDTF">2013-10-24T23:34:24Z</dcterms:modified>
</cp:coreProperties>
</file>